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38"/>
  </p:notesMasterIdLst>
  <p:handoutMasterIdLst>
    <p:handoutMasterId r:id="rId39"/>
  </p:handoutMasterIdLst>
  <p:sldIdLst>
    <p:sldId id="268" r:id="rId2"/>
    <p:sldId id="347" r:id="rId3"/>
    <p:sldId id="286" r:id="rId4"/>
    <p:sldId id="340" r:id="rId5"/>
    <p:sldId id="343" r:id="rId6"/>
    <p:sldId id="345" r:id="rId7"/>
    <p:sldId id="346" r:id="rId8"/>
    <p:sldId id="353" r:id="rId9"/>
    <p:sldId id="298" r:id="rId10"/>
    <p:sldId id="291" r:id="rId11"/>
    <p:sldId id="292" r:id="rId12"/>
    <p:sldId id="309" r:id="rId13"/>
    <p:sldId id="310" r:id="rId14"/>
    <p:sldId id="354" r:id="rId15"/>
    <p:sldId id="312" r:id="rId16"/>
    <p:sldId id="313" r:id="rId17"/>
    <p:sldId id="302" r:id="rId18"/>
    <p:sldId id="328" r:id="rId19"/>
    <p:sldId id="329" r:id="rId20"/>
    <p:sldId id="314" r:id="rId21"/>
    <p:sldId id="315" r:id="rId22"/>
    <p:sldId id="304" r:id="rId23"/>
    <p:sldId id="311" r:id="rId24"/>
    <p:sldId id="318" r:id="rId25"/>
    <p:sldId id="320" r:id="rId26"/>
    <p:sldId id="321" r:id="rId27"/>
    <p:sldId id="344" r:id="rId28"/>
    <p:sldId id="351" r:id="rId29"/>
    <p:sldId id="348" r:id="rId30"/>
    <p:sldId id="349" r:id="rId31"/>
    <p:sldId id="350" r:id="rId32"/>
    <p:sldId id="352" r:id="rId33"/>
    <p:sldId id="301" r:id="rId34"/>
    <p:sldId id="322" r:id="rId35"/>
    <p:sldId id="333" r:id="rId36"/>
    <p:sldId id="334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64991" autoAdjust="0"/>
  </p:normalViewPr>
  <p:slideViewPr>
    <p:cSldViewPr>
      <p:cViewPr>
        <p:scale>
          <a:sx n="80" d="100"/>
          <a:sy n="80" d="100"/>
        </p:scale>
        <p:origin x="2011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16" y="9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810" cy="479733"/>
          </a:xfrm>
          <a:prstGeom prst="rect">
            <a:avLst/>
          </a:prstGeom>
        </p:spPr>
        <p:txBody>
          <a:bodyPr vert="horz" lIns="95105" tIns="47552" rIns="95105" bIns="47552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8" y="0"/>
            <a:ext cx="3169810" cy="479733"/>
          </a:xfrm>
          <a:prstGeom prst="rect">
            <a:avLst/>
          </a:prstGeom>
        </p:spPr>
        <p:txBody>
          <a:bodyPr vert="horz" lIns="95105" tIns="47552" rIns="95105" bIns="47552" rtlCol="0"/>
          <a:lstStyle>
            <a:lvl1pPr algn="r">
              <a:defRPr sz="1200"/>
            </a:lvl1pPr>
          </a:lstStyle>
          <a:p>
            <a:pPr>
              <a:defRPr/>
            </a:pPr>
            <a:fld id="{8682DB83-E3D7-4BFD-B202-88C523B28094}" type="datetimeFigureOut">
              <a:rPr lang="en-US"/>
              <a:pPr>
                <a:defRPr/>
              </a:pPr>
              <a:t>7/24/2017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830"/>
            <a:ext cx="3169810" cy="479733"/>
          </a:xfrm>
          <a:prstGeom prst="rect">
            <a:avLst/>
          </a:prstGeom>
        </p:spPr>
        <p:txBody>
          <a:bodyPr vert="horz" lIns="95105" tIns="47552" rIns="95105" bIns="47552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8" y="9119830"/>
            <a:ext cx="3169810" cy="479733"/>
          </a:xfrm>
          <a:prstGeom prst="rect">
            <a:avLst/>
          </a:prstGeom>
        </p:spPr>
        <p:txBody>
          <a:bodyPr vert="horz" lIns="95105" tIns="47552" rIns="95105" bIns="47552" rtlCol="0" anchor="b"/>
          <a:lstStyle>
            <a:lvl1pPr algn="r">
              <a:defRPr sz="1200"/>
            </a:lvl1pPr>
          </a:lstStyle>
          <a:p>
            <a:pPr>
              <a:defRPr/>
            </a:pPr>
            <a:fld id="{29475BFC-B143-4E22-8C8A-4C7D42EA9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1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810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4" rIns="96149" bIns="480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738" y="0"/>
            <a:ext cx="3169810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4" rIns="96149" bIns="480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859" y="4559916"/>
            <a:ext cx="5853483" cy="432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4" rIns="96149" bIns="48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830"/>
            <a:ext cx="3169810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4" rIns="96149" bIns="480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738" y="9119830"/>
            <a:ext cx="3169810" cy="47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49" tIns="48074" rIns="96149" bIns="480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412104-1B70-42CF-8FDF-B01EFD3DF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1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E1E0B8-9FF5-412C-92C1-FB20C3FE58E7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1217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E1403E-5FC7-4FC3-8232-0774EC710574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496" y="7394103"/>
            <a:ext cx="6918354" cy="196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900" dirty="0"/>
              <a:t>First, on the main FGFOA web page, you will see an icon titled “FGFOA List Serves”</a:t>
            </a:r>
          </a:p>
          <a:p>
            <a:pPr eaLnBrk="1" hangingPunct="1"/>
            <a:endParaRPr lang="en-US" sz="1900" dirty="0"/>
          </a:p>
          <a:p>
            <a:pPr eaLnBrk="1" hangingPunct="1"/>
            <a:r>
              <a:rPr lang="en-US" sz="1900" dirty="0"/>
              <a:t>Click on the “List Serves” icon, which will take you to the FGFOA List Serves web page (</a:t>
            </a:r>
            <a:r>
              <a:rPr lang="en-US" sz="1900" b="1" dirty="0"/>
              <a:t>see next slide</a:t>
            </a:r>
            <a:r>
              <a:rPr lang="en-US" sz="1900" dirty="0"/>
              <a:t>)</a:t>
            </a:r>
          </a:p>
          <a:p>
            <a:pPr eaLnBrk="1" hangingPunct="1"/>
            <a:endParaRPr lang="en-US" sz="19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741" y="-72042"/>
            <a:ext cx="10258979" cy="723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116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1D527D-4AFB-4C88-98DC-DE1BBFAEBA45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7079739"/>
            <a:ext cx="6918354" cy="2285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900" dirty="0"/>
              <a:t>This web page tells you about the List Serve categories</a:t>
            </a:r>
          </a:p>
          <a:p>
            <a:pPr eaLnBrk="1" hangingPunct="1"/>
            <a:endParaRPr lang="en-US" sz="1900" dirty="0"/>
          </a:p>
          <a:p>
            <a:pPr eaLnBrk="1" hangingPunct="1"/>
            <a:r>
              <a:rPr lang="en-US" sz="1900" dirty="0"/>
              <a:t>Sample topics are provided for most categories</a:t>
            </a:r>
          </a:p>
          <a:p>
            <a:pPr eaLnBrk="1" hangingPunct="1"/>
            <a:endParaRPr lang="en-US" sz="1900" dirty="0"/>
          </a:p>
          <a:p>
            <a:pPr eaLnBrk="1" hangingPunct="1"/>
            <a:r>
              <a:rPr lang="en-US" sz="1900" dirty="0"/>
              <a:t>If you scroll down, you’ll eventually see what’s on the </a:t>
            </a:r>
            <a:r>
              <a:rPr lang="en-US" sz="1900" b="1" dirty="0"/>
              <a:t>next slide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741" y="0"/>
            <a:ext cx="10178830" cy="684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5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1EEBB61-BE1B-4062-AAA2-1FBACC082E4C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6215239"/>
            <a:ext cx="6918354" cy="31501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100" dirty="0"/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This is an example of an email sent to join the Financial Administration List Serve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After you send the email, you’ll get a response email (</a:t>
            </a:r>
            <a:r>
              <a:rPr lang="en-US" sz="2100" b="1" dirty="0"/>
              <a:t>see next slide)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5" y="85140"/>
            <a:ext cx="11942092" cy="675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7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8EC2D8-E81D-4970-A2C6-390C429D0403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2888" y="19050"/>
            <a:ext cx="7821613" cy="58658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6136648"/>
            <a:ext cx="6918354" cy="32287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100" dirty="0"/>
              <a:t>This email will let you know that your request is being considered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2100" dirty="0"/>
              <a:t>After verification that you are an FGFOA member, you’ll receive an email notifying you that you have been approved for the List Serve and are subscribed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2100" dirty="0"/>
              <a:t>You should receive this notification email in less than an hour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  <a:p>
            <a:pPr eaLnBrk="1" hangingPunct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87806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12104-1B70-42CF-8FDF-B01EFD3DF0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A8540B-DF5F-4085-AF25-D6747A37A363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5963"/>
            <a:ext cx="4783138" cy="3586162"/>
          </a:xfrm>
          <a:ln/>
        </p:spPr>
      </p:sp>
    </p:spTree>
    <p:extLst>
      <p:ext uri="{BB962C8B-B14F-4D97-AF65-F5344CB8AC3E}">
        <p14:creationId xmlns:p14="http://schemas.microsoft.com/office/powerpoint/2010/main" val="64047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F0228E-4CDE-40C9-B067-9AE6D85430DD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5979465"/>
            <a:ext cx="6918354" cy="3385962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sz="2100" dirty="0">
                <a:solidFill>
                  <a:srgbClr val="000000"/>
                </a:solidFill>
              </a:rPr>
              <a:t>There are two ways to post a question or message to the List Serve:</a:t>
            </a:r>
          </a:p>
          <a:p>
            <a:pPr eaLnBrk="1" hangingPunct="1"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475524" indent="-475524" eaLnBrk="1" hangingPunct="1">
              <a:buFont typeface="+mj-lt"/>
              <a:buAutoNum type="arabicPeriod"/>
              <a:defRPr/>
            </a:pPr>
            <a:r>
              <a:rPr lang="en-US" sz="2100" dirty="0">
                <a:solidFill>
                  <a:srgbClr val="000000"/>
                </a:solidFill>
              </a:rPr>
              <a:t>You can go to the List Serve web page (</a:t>
            </a:r>
            <a:r>
              <a:rPr lang="en-US" sz="2100" b="1" dirty="0">
                <a:solidFill>
                  <a:srgbClr val="000000"/>
                </a:solidFill>
              </a:rPr>
              <a:t>see slide</a:t>
            </a:r>
            <a:r>
              <a:rPr lang="en-US" sz="2100" dirty="0">
                <a:solidFill>
                  <a:srgbClr val="000000"/>
                </a:solidFill>
              </a:rPr>
              <a:t>) and click on the link for the category you are interested in, which brings up an email</a:t>
            </a:r>
          </a:p>
          <a:p>
            <a:pPr marL="475524" indent="-475524" eaLnBrk="1" hangingPunct="1">
              <a:buFont typeface="+mj-lt"/>
              <a:buAutoNum type="arabicPeriod"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475524" indent="-475524" algn="ctr" eaLnBrk="1" hangingPunct="1">
              <a:defRPr/>
            </a:pPr>
            <a:r>
              <a:rPr lang="en-US" sz="2100" dirty="0">
                <a:solidFill>
                  <a:srgbClr val="000000"/>
                </a:solidFill>
              </a:rPr>
              <a:t>or</a:t>
            </a:r>
          </a:p>
          <a:p>
            <a:pPr marL="475524" indent="-475524" eaLnBrk="1" hangingPunct="1">
              <a:buFont typeface="+mj-lt"/>
              <a:buAutoNum type="arabicPeriod"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475534" indent="-475534" eaLnBrk="1" hangingPunct="1">
              <a:buFont typeface="+mj-lt"/>
              <a:buAutoNum type="arabicPeriod" startAt="2"/>
              <a:defRPr/>
            </a:pPr>
            <a:r>
              <a:rPr lang="en-US" sz="2100" dirty="0">
                <a:solidFill>
                  <a:srgbClr val="000000"/>
                </a:solidFill>
              </a:rPr>
              <a:t>You can respond to emailed postings you receive</a:t>
            </a:r>
            <a:br>
              <a:rPr lang="en-US" sz="1700" b="1" dirty="0">
                <a:solidFill>
                  <a:srgbClr val="000000"/>
                </a:solidFill>
              </a:rPr>
            </a:br>
            <a:endParaRPr lang="en-US" sz="17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1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448" y="0"/>
            <a:ext cx="13945799" cy="57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68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25D508-EDF1-4CB3-B4A2-E963FE50FB33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5586511"/>
            <a:ext cx="6918354" cy="37789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100" dirty="0"/>
              <a:t>This is an example of an email with a technical inquiry (answer would be GASB Statement No. 51)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2100" dirty="0"/>
              <a:t>Since it relates to accounting/financial reporting, it would be posted to the Accounting and Auditing List Serve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2100" dirty="0"/>
              <a:t>It’s important to put something in the subject category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2100" dirty="0"/>
              <a:t>Remember that there are five (5) List Serve categories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2100" dirty="0"/>
              <a:t>Guidelines as to what topics relate to each category are on the main List Serve web page 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" y="6549"/>
            <a:ext cx="12069224" cy="550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CDE58C-88C7-4FA1-A1DA-21A9A6F26BCA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5963"/>
            <a:ext cx="4783138" cy="3586162"/>
          </a:xfrm>
          <a:ln/>
        </p:spPr>
      </p:sp>
    </p:spTree>
    <p:extLst>
      <p:ext uri="{BB962C8B-B14F-4D97-AF65-F5344CB8AC3E}">
        <p14:creationId xmlns:p14="http://schemas.microsoft.com/office/powerpoint/2010/main" val="2648913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xfrm>
            <a:off x="371522" y="6293829"/>
            <a:ext cx="6667018" cy="29864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100" dirty="0"/>
              <a:t>If you have elected to receive emails of all postings for the List Serves you’ve joined:</a:t>
            </a:r>
          </a:p>
          <a:p>
            <a:endParaRPr lang="en-US" sz="800" dirty="0"/>
          </a:p>
          <a:p>
            <a:pPr lvl="1">
              <a:buFontTx/>
              <a:buChar char="•"/>
            </a:pPr>
            <a:r>
              <a:rPr lang="en-US" sz="2100" dirty="0"/>
              <a:t>You will receive an email showing each posting to those List Serves (</a:t>
            </a:r>
            <a:r>
              <a:rPr lang="en-US" sz="2100" b="1" dirty="0"/>
              <a:t>see above example)</a:t>
            </a:r>
          </a:p>
          <a:p>
            <a:endParaRPr lang="en-US" sz="800" dirty="0"/>
          </a:p>
          <a:p>
            <a:r>
              <a:rPr lang="en-US" sz="2100" dirty="0"/>
              <a:t>Otherwise, you would have to check the List Serve archives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BE20FF-B0DE-4977-9FDE-89B3199604D9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590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20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F14378-4984-4E43-A5B7-83F503799676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5963"/>
            <a:ext cx="4783138" cy="358616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791" y="4561553"/>
            <a:ext cx="6420642" cy="46466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900"/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784899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39BB72-F9C5-4D34-B5E1-244E33A67AC6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5963"/>
            <a:ext cx="4783138" cy="3586162"/>
          </a:xfrm>
          <a:ln/>
        </p:spPr>
      </p:sp>
    </p:spTree>
    <p:extLst>
      <p:ext uri="{BB962C8B-B14F-4D97-AF65-F5344CB8AC3E}">
        <p14:creationId xmlns:p14="http://schemas.microsoft.com/office/powerpoint/2010/main" val="3003646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C7E97D-7F2B-4894-85D0-17E98C5EEEC3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6922557"/>
            <a:ext cx="6918354" cy="24428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100" dirty="0"/>
              <a:t>To search the archives you need to click on the link </a:t>
            </a:r>
            <a:r>
              <a:rPr lang="en-US" sz="2100" b="1" dirty="0"/>
              <a:t>http://listserve.fgfoa.org</a:t>
            </a:r>
            <a:r>
              <a:rPr lang="en-US" sz="2100" dirty="0"/>
              <a:t> from the main List Serve web page (shown above)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This will take you to the LISTSERVE Archives web page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448" y="0"/>
            <a:ext cx="13945799" cy="660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51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08A2D64-B3BD-456E-87C5-49F1FDF7A0C0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5036373"/>
            <a:ext cx="6918354" cy="43290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If you’ve used the archives before then you already have a password and would click on “Log In”</a:t>
            </a:r>
          </a:p>
          <a:p>
            <a:pPr eaLnBrk="1" hangingPunct="1"/>
            <a:endParaRPr lang="en-US" sz="2100" dirty="0"/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The first time you go to use the archives you’ll need to get a password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To do this, click on “Get Password,” which will take you to the “Register LISTSERVE Password” web page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4865" cy="67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203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1C803B-0E62-4725-B674-0D544D75F0F9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0"/>
            <a:ext cx="8077200" cy="60579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722" y="5586510"/>
            <a:ext cx="6918354" cy="37036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100" dirty="0"/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On this web page, fill in the boxes and  click “Register Password”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You’ll then receive a notification that your request for a password has been granted, and you’ll end up at the “LISTSERVE Archives” web page again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  <a:p>
            <a:pPr eaLnBrk="1" hangingPunct="1"/>
            <a:endParaRPr lang="en-US" sz="2100" dirty="0"/>
          </a:p>
          <a:p>
            <a:pPr eaLnBrk="1" hangingPunct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08301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xfrm>
            <a:off x="730859" y="6929106"/>
            <a:ext cx="5853483" cy="25869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From the LISTSERVE Archives web page, click on “Search Archives,” which will take you to the “Archive Search” web page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3FCD7E-381C-461E-9CB4-3A9EA11151A3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65014" cy="76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331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xfrm>
            <a:off x="482830" y="4879191"/>
            <a:ext cx="6428909" cy="43225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On this web page, type in a keyword or words for the topic you are interested in in the search string box, and then select all List Serve categories you are interested in.  </a:t>
            </a:r>
            <a:r>
              <a:rPr lang="en-US" sz="2100" b="1" dirty="0"/>
              <a:t>Note</a:t>
            </a:r>
            <a:r>
              <a:rPr lang="en-US" sz="2100" dirty="0"/>
              <a:t>: It is recommended that you select all categories because many times messages are not posted to the proper List Serve category</a:t>
            </a:r>
          </a:p>
          <a:p>
            <a:endParaRPr lang="en-US" sz="800" dirty="0"/>
          </a:p>
          <a:p>
            <a:r>
              <a:rPr lang="en-US" sz="2100" dirty="0"/>
              <a:t>Then click on “Search,” which will bring up a list of all posted messages matching the search string in the selected categories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  <a:p>
            <a:endParaRPr lang="en-US" sz="8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8EBD31-7F42-4629-9F10-207B50B25518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1982" cy="55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13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xfrm>
            <a:off x="291373" y="6293829"/>
            <a:ext cx="6812603" cy="31436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100" dirty="0"/>
              <a:t>The above is an example of a search for all posts relating to “insurance”</a:t>
            </a:r>
          </a:p>
          <a:p>
            <a:endParaRPr lang="en-US" sz="800" dirty="0"/>
          </a:p>
          <a:p>
            <a:r>
              <a:rPr lang="en-US" sz="2100" dirty="0"/>
              <a:t>From here, click on the messages you’re interested in</a:t>
            </a:r>
          </a:p>
          <a:p>
            <a:endParaRPr lang="en-US" sz="800" dirty="0"/>
          </a:p>
          <a:p>
            <a:r>
              <a:rPr lang="en-US" sz="2100" dirty="0"/>
              <a:t>The subject field gives you an idea of what the message is about</a:t>
            </a:r>
          </a:p>
          <a:p>
            <a:endParaRPr lang="en-US" sz="800" dirty="0"/>
          </a:p>
          <a:p>
            <a:r>
              <a:rPr lang="en-US" sz="2100" dirty="0"/>
              <a:t>For example, if you clicked on message 4919, it would bring up a screen as shown on the next slide</a:t>
            </a:r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BADAF2-C760-4121-8763-59D8F9707C34}" type="slidenum">
              <a:rPr lang="en-US" smtClean="0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0633"/>
            <a:ext cx="11592280" cy="620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79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xfrm>
            <a:off x="730859" y="8022831"/>
            <a:ext cx="5853483" cy="12574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100" dirty="0"/>
              <a:t>This happens to be a question about a high deductible health plan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3A58DE-A9B1-433E-9C8B-19199BCD88F3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76" y="6549"/>
            <a:ext cx="7694234" cy="778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49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2EC8C2-6084-44E4-9541-EA217532194E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5963"/>
            <a:ext cx="4783138" cy="3586162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791" y="4561553"/>
            <a:ext cx="6420642" cy="46466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Another way to search the archives is to use Subscriber’s Corner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To do this, from the main List Serve web page click on the link “http://listserve.fgfoa.org,” which will take you to the “LISTSERVE Archives” web page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5023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0DEF3E6-F058-4259-8EE4-27AEF0EB4043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6922557"/>
            <a:ext cx="6918354" cy="24428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2100" dirty="0"/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From this web page, click on “Subscriber’s Corner” (located in the upper left corner), which will take you to the “Subscriber’s Corner” web page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  <a:p>
            <a:pPr eaLnBrk="1" hangingPunct="1"/>
            <a:endParaRPr lang="en-US" sz="2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65755" cy="76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5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68F0C0-EB14-4515-AE03-C5763E11977E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4561554"/>
            <a:ext cx="6918354" cy="480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900">
                <a:solidFill>
                  <a:srgbClr val="000000"/>
                </a:solidFill>
              </a:rPr>
              <a:t>There may be a misperception that the List Serve is only for making technical inquiries</a:t>
            </a:r>
          </a:p>
          <a:p>
            <a:pPr>
              <a:lnSpc>
                <a:spcPct val="50000"/>
              </a:lnSpc>
            </a:pPr>
            <a:endParaRPr lang="en-US" sz="1900">
              <a:solidFill>
                <a:srgbClr val="000000"/>
              </a:solidFill>
            </a:endParaRPr>
          </a:p>
          <a:p>
            <a:r>
              <a:rPr lang="en-US" sz="1900">
                <a:solidFill>
                  <a:srgbClr val="000000"/>
                </a:solidFill>
              </a:rPr>
              <a:t>In fact, there are several other uses</a:t>
            </a:r>
          </a:p>
          <a:p>
            <a:pPr>
              <a:lnSpc>
                <a:spcPct val="50000"/>
              </a:lnSpc>
            </a:pPr>
            <a:endParaRPr lang="en-US" sz="1900">
              <a:solidFill>
                <a:srgbClr val="000000"/>
              </a:solidFill>
            </a:endParaRPr>
          </a:p>
          <a:p>
            <a:r>
              <a:rPr lang="en-US" sz="1900">
                <a:solidFill>
                  <a:srgbClr val="000000"/>
                </a:solidFill>
              </a:rPr>
              <a:t>Many of the questions posted have asked about specific business practices (e.g., billing and collection procedures)</a:t>
            </a:r>
          </a:p>
          <a:p>
            <a:endParaRPr lang="en-US" sz="1900">
              <a:solidFill>
                <a:srgbClr val="000000"/>
              </a:solidFill>
            </a:endParaRPr>
          </a:p>
          <a:p>
            <a:r>
              <a:rPr lang="en-US" sz="1900">
                <a:solidFill>
                  <a:srgbClr val="000000"/>
                </a:solidFill>
              </a:rPr>
              <a:t>Many have also acted as a survey (e.g., have you heard about a new law, how is it affecting you, etc.)</a:t>
            </a:r>
          </a:p>
          <a:p>
            <a:pPr>
              <a:lnSpc>
                <a:spcPct val="50000"/>
              </a:lnSpc>
            </a:pPr>
            <a:endParaRPr lang="en-US" sz="1900">
              <a:solidFill>
                <a:srgbClr val="000000"/>
              </a:solidFill>
            </a:endParaRPr>
          </a:p>
          <a:p>
            <a:r>
              <a:rPr lang="en-US" sz="1900">
                <a:solidFill>
                  <a:srgbClr val="000000"/>
                </a:solidFill>
              </a:rPr>
              <a:t>Also, you can let your peers know about a new law, report, event,  etc, and they can do the same for you.</a:t>
            </a:r>
          </a:p>
        </p:txBody>
      </p:sp>
    </p:spTree>
    <p:extLst>
      <p:ext uri="{BB962C8B-B14F-4D97-AF65-F5344CB8AC3E}">
        <p14:creationId xmlns:p14="http://schemas.microsoft.com/office/powerpoint/2010/main" val="1294191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xfrm>
            <a:off x="451670" y="7472694"/>
            <a:ext cx="6301332" cy="18075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100" dirty="0"/>
              <a:t>On this web page, click on the List Serve category you are interested in</a:t>
            </a:r>
          </a:p>
          <a:p>
            <a:endParaRPr lang="en-US" sz="800" dirty="0"/>
          </a:p>
          <a:p>
            <a:r>
              <a:rPr lang="en-US" sz="2100" dirty="0"/>
              <a:t>This will bring up a web page for that List Serve category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1DCC01-1DFD-40A0-ABCE-EB71A6C48D10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9906" cy="731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55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xfrm>
            <a:off x="482831" y="6686784"/>
            <a:ext cx="6101512" cy="251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100" dirty="0"/>
              <a:t>This is an example of what you would see for the Accounting and Auditing List Serve category</a:t>
            </a:r>
          </a:p>
          <a:p>
            <a:endParaRPr lang="en-US" sz="800" dirty="0"/>
          </a:p>
          <a:p>
            <a:r>
              <a:rPr lang="en-US" sz="2100" dirty="0"/>
              <a:t>Just  click on a month and it will bring up a web page showing all the messages posted during that month for the selected category (</a:t>
            </a:r>
            <a:r>
              <a:rPr lang="en-US" sz="2100" b="1" dirty="0"/>
              <a:t>see next slide</a:t>
            </a:r>
            <a:r>
              <a:rPr lang="en-US" sz="2100" dirty="0"/>
              <a:t>)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B2AED3-0F01-4216-920B-1969298C67F6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9" y="0"/>
            <a:ext cx="9457497" cy="645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620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291373" y="6765375"/>
            <a:ext cx="6652306" cy="251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100" dirty="0"/>
              <a:t>From here, browse through the messages</a:t>
            </a:r>
          </a:p>
          <a:p>
            <a:endParaRPr lang="en-US" sz="800" dirty="0"/>
          </a:p>
          <a:p>
            <a:r>
              <a:rPr lang="en-US" sz="2100" dirty="0"/>
              <a:t>The subject field gives you an idea of what the message is about</a:t>
            </a:r>
          </a:p>
          <a:p>
            <a:endParaRPr lang="en-US" sz="800" dirty="0"/>
          </a:p>
          <a:p>
            <a:r>
              <a:rPr lang="en-US" sz="2100" dirty="0"/>
              <a:t>Just click on those messages you’re interested in to view the entire posted message</a:t>
            </a:r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E24F3F-68CA-4553-9F97-D4A79817E911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67979" cy="652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22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426BBD-E2E1-4912-8626-17755212F07E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5963"/>
            <a:ext cx="4783138" cy="3586162"/>
          </a:xfrm>
          <a:ln/>
        </p:spPr>
      </p:sp>
    </p:spTree>
    <p:extLst>
      <p:ext uri="{BB962C8B-B14F-4D97-AF65-F5344CB8AC3E}">
        <p14:creationId xmlns:p14="http://schemas.microsoft.com/office/powerpoint/2010/main" val="3857247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xfrm>
            <a:off x="451669" y="5114964"/>
            <a:ext cx="6508279" cy="40081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100" dirty="0"/>
              <a:t>Back on the main List Serve page there are three links that provide information about using the List Serves, including what to do and what not to do</a:t>
            </a:r>
          </a:p>
          <a:p>
            <a:endParaRPr lang="en-US" sz="800" dirty="0"/>
          </a:p>
          <a:p>
            <a:r>
              <a:rPr lang="en-US" sz="2100" dirty="0"/>
              <a:t>They are:</a:t>
            </a:r>
          </a:p>
          <a:p>
            <a:endParaRPr lang="en-US" sz="800" dirty="0"/>
          </a:p>
          <a:p>
            <a:pPr>
              <a:buFontTx/>
              <a:buChar char="•"/>
            </a:pPr>
            <a:r>
              <a:rPr lang="en-US" sz="2100" dirty="0"/>
              <a:t>List Serve Etiquette</a:t>
            </a:r>
            <a:endParaRPr lang="en-US" sz="2100" b="1" dirty="0"/>
          </a:p>
          <a:p>
            <a:pPr>
              <a:buFontTx/>
              <a:buChar char="•"/>
            </a:pPr>
            <a:r>
              <a:rPr lang="en-US" sz="2100" dirty="0"/>
              <a:t>List Serve Policies</a:t>
            </a:r>
            <a:endParaRPr lang="en-US" sz="2100" b="1" dirty="0"/>
          </a:p>
          <a:p>
            <a:pPr>
              <a:buFontTx/>
              <a:buChar char="•"/>
            </a:pPr>
            <a:r>
              <a:rPr lang="en-US" sz="2100" dirty="0"/>
              <a:t>List Serve Tips</a:t>
            </a:r>
          </a:p>
          <a:p>
            <a:endParaRPr lang="en-US" sz="800" dirty="0"/>
          </a:p>
          <a:p>
            <a:r>
              <a:rPr lang="en-US" sz="2100" dirty="0"/>
              <a:t>Please read the information on these web pages the first time you begin register to use the List Serves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478810-18B9-47F9-ACBD-7AA72836CBD6}" type="slidenum">
              <a:rPr lang="en-US" smtClean="0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448" y="0"/>
            <a:ext cx="13945799" cy="487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386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22C9B0-A83A-4C63-B37C-7C294E368D20}" type="slidenum">
              <a:rPr lang="en-US" smtClean="0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4561554"/>
            <a:ext cx="6918354" cy="480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100">
                <a:solidFill>
                  <a:srgbClr val="000000"/>
                </a:solidFill>
              </a:rPr>
              <a:t>The most prevalent problem is the use of the wrong List Serve category</a:t>
            </a:r>
          </a:p>
          <a:p>
            <a:pPr>
              <a:lnSpc>
                <a:spcPct val="50000"/>
              </a:lnSpc>
            </a:pPr>
            <a:endParaRPr lang="en-US" sz="2100">
              <a:solidFill>
                <a:srgbClr val="000000"/>
              </a:solidFill>
            </a:endParaRPr>
          </a:p>
          <a:p>
            <a:r>
              <a:rPr lang="en-US" sz="2100">
                <a:solidFill>
                  <a:srgbClr val="000000"/>
                </a:solidFill>
              </a:rPr>
              <a:t>It is important to use correct category to facilitate use of the archive search function and to ensure that those signed up only receive messages they interested in</a:t>
            </a:r>
          </a:p>
          <a:p>
            <a:pPr>
              <a:lnSpc>
                <a:spcPct val="50000"/>
              </a:lnSpc>
            </a:pPr>
            <a:endParaRPr lang="en-US" sz="2100">
              <a:solidFill>
                <a:srgbClr val="000000"/>
              </a:solidFill>
            </a:endParaRPr>
          </a:p>
          <a:p>
            <a:r>
              <a:rPr lang="en-US" sz="2100">
                <a:solidFill>
                  <a:srgbClr val="000000"/>
                </a:solidFill>
              </a:rPr>
              <a:t>The category most commonly used by mistake is Accounting and Auditing.  Most of the messages in that List Serve should be in a different List Serve</a:t>
            </a:r>
          </a:p>
          <a:p>
            <a:endParaRPr lang="en-US" sz="2100" b="1">
              <a:solidFill>
                <a:srgbClr val="000000"/>
              </a:solidFill>
            </a:endParaRPr>
          </a:p>
          <a:p>
            <a:r>
              <a:rPr lang="en-US" sz="2100" b="1">
                <a:solidFill>
                  <a:srgbClr val="000000"/>
                </a:solidFill>
              </a:rPr>
              <a:t>The above are examples of incorrect categorization of postings</a:t>
            </a:r>
          </a:p>
          <a:p>
            <a:endParaRPr lang="en-US" sz="2100" b="1">
              <a:solidFill>
                <a:srgbClr val="000000"/>
              </a:solidFill>
            </a:endParaRPr>
          </a:p>
          <a:p>
            <a:endParaRPr lang="en-US" sz="2100" b="1">
              <a:solidFill>
                <a:srgbClr val="000000"/>
              </a:solidFill>
            </a:endParaRPr>
          </a:p>
          <a:p>
            <a:endParaRPr lang="en-US" sz="2100" b="1">
              <a:solidFill>
                <a:srgbClr val="000000"/>
              </a:solidFill>
            </a:endParaRPr>
          </a:p>
          <a:p>
            <a:endParaRPr lang="en-US" sz="2100" b="1">
              <a:solidFill>
                <a:srgbClr val="000000"/>
              </a:solidFill>
            </a:endParaRPr>
          </a:p>
          <a:p>
            <a:endParaRPr lang="en-US" sz="2100"/>
          </a:p>
          <a:p>
            <a:pPr eaLnBrk="1" hangingPunct="1"/>
            <a:endParaRPr lang="en-US" sz="2100" b="1"/>
          </a:p>
        </p:txBody>
      </p:sp>
    </p:spTree>
    <p:extLst>
      <p:ext uri="{BB962C8B-B14F-4D97-AF65-F5344CB8AC3E}">
        <p14:creationId xmlns:p14="http://schemas.microsoft.com/office/powerpoint/2010/main" val="37808032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9EFB12-3E4A-4160-A7E2-AAB48E12FFC5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4561554"/>
            <a:ext cx="6918354" cy="480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100" b="1">
              <a:solidFill>
                <a:srgbClr val="000000"/>
              </a:solidFill>
            </a:endParaRPr>
          </a:p>
          <a:p>
            <a:endParaRPr lang="en-US" sz="2100" b="1">
              <a:solidFill>
                <a:srgbClr val="000000"/>
              </a:solidFill>
            </a:endParaRPr>
          </a:p>
          <a:p>
            <a:pPr algn="ctr"/>
            <a:endParaRPr lang="en-US" sz="2100" b="1">
              <a:solidFill>
                <a:srgbClr val="000000"/>
              </a:solidFill>
            </a:endParaRPr>
          </a:p>
          <a:p>
            <a:pPr algn="ctr"/>
            <a:endParaRPr lang="en-US" sz="2100" b="1">
              <a:solidFill>
                <a:srgbClr val="000000"/>
              </a:solidFill>
            </a:endParaRPr>
          </a:p>
          <a:p>
            <a:pPr algn="ctr"/>
            <a:endParaRPr lang="en-US" sz="2100" b="1">
              <a:solidFill>
                <a:srgbClr val="000000"/>
              </a:solidFill>
            </a:endParaRPr>
          </a:p>
          <a:p>
            <a:pPr algn="ctr"/>
            <a:endParaRPr lang="en-US" sz="2100" b="1">
              <a:solidFill>
                <a:srgbClr val="000000"/>
              </a:solidFill>
            </a:endParaRPr>
          </a:p>
          <a:p>
            <a:endParaRPr lang="en-US" sz="2100"/>
          </a:p>
          <a:p>
            <a:pPr eaLnBrk="1" hangingPunct="1"/>
            <a:endParaRPr lang="en-US" sz="2100" b="1"/>
          </a:p>
        </p:txBody>
      </p:sp>
    </p:spTree>
    <p:extLst>
      <p:ext uri="{BB962C8B-B14F-4D97-AF65-F5344CB8AC3E}">
        <p14:creationId xmlns:p14="http://schemas.microsoft.com/office/powerpoint/2010/main" val="109294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EF0F535-8752-40A2-AAE9-5C66E31BC813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4561554"/>
            <a:ext cx="6918354" cy="480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500" b="1">
              <a:solidFill>
                <a:srgbClr val="000000"/>
              </a:solidFill>
            </a:endParaRPr>
          </a:p>
          <a:p>
            <a:pPr algn="ctr"/>
            <a:endParaRPr lang="en-US" sz="1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7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5CCD6F-956C-4627-BAEA-C8872B6DAA93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4561554"/>
            <a:ext cx="6918354" cy="480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500" b="1">
              <a:solidFill>
                <a:srgbClr val="000000"/>
              </a:solidFill>
            </a:endParaRPr>
          </a:p>
          <a:p>
            <a:pPr algn="ctr"/>
            <a:endParaRPr lang="en-US" sz="1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8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3E111A-FC41-4C4D-8D46-96779E2C1CC2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4561554"/>
            <a:ext cx="6918354" cy="480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500" b="1">
              <a:solidFill>
                <a:srgbClr val="000000"/>
              </a:solidFill>
            </a:endParaRPr>
          </a:p>
          <a:p>
            <a:pPr algn="ctr"/>
            <a:endParaRPr lang="en-US" sz="1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5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E3DCB7-605C-45C7-8FB4-326422409208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4561554"/>
            <a:ext cx="6918354" cy="480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500" b="1">
              <a:solidFill>
                <a:srgbClr val="000000"/>
              </a:solidFill>
            </a:endParaRPr>
          </a:p>
          <a:p>
            <a:pPr algn="ctr"/>
            <a:endParaRPr lang="en-US" sz="1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0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5CCD6F-956C-4627-BAEA-C8872B6DAA93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08" y="4561554"/>
            <a:ext cx="6918354" cy="480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500" b="1">
              <a:solidFill>
                <a:srgbClr val="000000"/>
              </a:solidFill>
            </a:endParaRPr>
          </a:p>
          <a:p>
            <a:pPr algn="ctr"/>
            <a:endParaRPr lang="en-US" sz="15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8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72742" indent="-29720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88834" indent="-23776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64368" indent="-23776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139902" indent="-23776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615435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90969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566503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042037" indent="-2377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4E6EE-88F0-492A-8370-3143567EFFEF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15963"/>
            <a:ext cx="4783138" cy="358616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791" y="4561553"/>
            <a:ext cx="6420642" cy="46466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100"/>
          </a:p>
          <a:p>
            <a:endParaRPr lang="en-US" sz="2100"/>
          </a:p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65891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176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176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9382-E5B6-4B1A-B1E8-0C85A03C5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822B-E406-4D7A-A22F-8F474192D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3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329AF-BD02-4AD1-9205-367F38AABD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33B9-CE2F-4E1A-9140-D7FC2CAE4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21A8-3A12-4ACC-9120-68D12CED4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8ED73-552A-4D32-BC52-D8E0C14E4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9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BE042-B689-4F8A-823E-50B78DA65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0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17312-3F60-4068-BFB2-A49707EF89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57B8-BBE3-4147-B318-C797F6F9E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1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3871F-1164-404D-B350-B1C80A569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7124-54FF-4B0F-A4C5-AB95FFA38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4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0070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0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0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1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2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3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074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074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074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074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4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074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7F61161-BA32-40F7-AAD1-C85EF0F01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3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bennett@flcities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</a:rPr>
              <a:t>Using the FGFOA List Serves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EFF727-6C78-499C-92D6-CC288C297A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7E36F4-D9D7-4E46-8825-1B365D865C5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810"/>
            <a:ext cx="8039100" cy="68503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8DD156-80FB-478F-BA72-D324AF9BAC3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EB2230-F672-4982-B832-931905BF83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C986DF-3287-4C4A-9440-0B89FD25815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757B8-BBE3-4147-B318-C797F6F9EEA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53014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“To reduce the chance of servers blocking incoming listserv emails, we recommend that user’s have their email administrator white list, at minimum, the following IP addresses: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209.119.0.145  [lychee.ease.lsoft.com]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209.119.0.170  [loquat.ease.lsoft.com]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209.119.0.189  [louvi.ease.lsoft.com]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67.94.7.99         [listserv.fgfoa.org]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All of our mail is sent from various servers in the following address blocks: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209.119.0.0/24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209.119.1.0/24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69.94.7.0/24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(We own all three blocks, and have outbound servers in each.)”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6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3FF06D3-32E5-4E3B-8E90-749FCF04D46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400800" y="457200"/>
          <a:ext cx="2667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lip" r:id="rId4" imgW="3848040" imgH="5478120" progId="MS_ClipArt_Gallery.5">
                  <p:embed/>
                </p:oleObj>
              </mc:Choice>
              <mc:Fallback>
                <p:oleObj name="Clip" r:id="rId4" imgW="3848040" imgH="547812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"/>
                        <a:ext cx="2667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457200" y="2133600"/>
            <a:ext cx="5486400" cy="2590800"/>
          </a:xfrm>
          <a:prstGeom prst="wedgeEllipseCallout">
            <a:avLst>
              <a:gd name="adj1" fmla="val 69787"/>
              <a:gd name="adj2" fmla="val -8006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Now that I’m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Registered, how do 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 post a message to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a List Serve?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E1102E-C9E3-45B3-88C7-D151EC7E1D6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17EF6C-6066-44E0-A504-F5E85C6E9E8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9F911F-FB4B-4DE2-B12C-BDF05277F93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400800" y="457200"/>
          <a:ext cx="2667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lip" r:id="rId4" imgW="3848040" imgH="5478120" progId="MS_ClipArt_Gallery.5">
                  <p:embed/>
                </p:oleObj>
              </mc:Choice>
              <mc:Fallback>
                <p:oleObj name="Clip" r:id="rId4" imgW="3848040" imgH="547812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"/>
                        <a:ext cx="2667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457200" y="2133600"/>
            <a:ext cx="5486400" cy="2590800"/>
          </a:xfrm>
          <a:prstGeom prst="wedgeEllipseCallout">
            <a:avLst>
              <a:gd name="adj1" fmla="val 69787"/>
              <a:gd name="adj2" fmla="val -8006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How will I know when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someone has responded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to my question?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A65E05-2F6B-4DA2-81C3-02149D28920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66769FC-C50D-4AAF-B0B5-590458784A88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00800" y="457200"/>
          <a:ext cx="2667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4" imgW="3848040" imgH="5478120" progId="MS_ClipArt_Gallery.5">
                  <p:embed/>
                </p:oleObj>
              </mc:Choice>
              <mc:Fallback>
                <p:oleObj name="Clip" r:id="rId4" imgW="3848040" imgH="547812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"/>
                        <a:ext cx="2667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457200" y="2438400"/>
            <a:ext cx="5486400" cy="1981200"/>
          </a:xfrm>
          <a:prstGeom prst="wedgeEllipseCallout">
            <a:avLst>
              <a:gd name="adj1" fmla="val 70056"/>
              <a:gd name="adj2" fmla="val -10052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600">
                <a:solidFill>
                  <a:srgbClr val="26218D"/>
                </a:solidFill>
                <a:latin typeface="Arial" charset="0"/>
              </a:rPr>
              <a:t>How can the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600">
                <a:solidFill>
                  <a:srgbClr val="26218D"/>
                </a:solidFill>
                <a:latin typeface="Arial" charset="0"/>
              </a:rPr>
              <a:t>List Serves benefit me?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FE28FE-DD95-4C75-AB74-591163AB223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400800" y="457200"/>
          <a:ext cx="2667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lip" r:id="rId4" imgW="3848040" imgH="5478120" progId="MS_ClipArt_Gallery.5">
                  <p:embed/>
                </p:oleObj>
              </mc:Choice>
              <mc:Fallback>
                <p:oleObj name="Clip" r:id="rId4" imgW="3848040" imgH="547812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"/>
                        <a:ext cx="2667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457200" y="2133600"/>
            <a:ext cx="5486400" cy="2590800"/>
          </a:xfrm>
          <a:prstGeom prst="wedgeEllipseCallout">
            <a:avLst>
              <a:gd name="adj1" fmla="val 69787"/>
              <a:gd name="adj2" fmla="val -8006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How do I search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the archives for postings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about a particular topic?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190068A-E654-48B8-9B8A-2EBDE502DC6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2931B38-C78C-472A-AE4F-1CB9A404489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42E239-B95F-4AA2-9B64-482C33D582A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89D69E-B5B1-468E-8B8C-358E2A7486F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24BF3A-C01D-4674-A172-45B3C89B414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E5A526-25C0-445B-AAA5-8CF15E9D17B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B6B3C6D-E0A9-4173-9041-A8513A2226F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3059AD-C70D-4C85-80F7-1E3162CCA08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400800" y="457200"/>
          <a:ext cx="2667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Clip" r:id="rId4" imgW="3848040" imgH="5478120" progId="MS_ClipArt_Gallery.5">
                  <p:embed/>
                </p:oleObj>
              </mc:Choice>
              <mc:Fallback>
                <p:oleObj name="Clip" r:id="rId4" imgW="3848040" imgH="547812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"/>
                        <a:ext cx="2667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457200" y="2133600"/>
            <a:ext cx="5486400" cy="2590800"/>
          </a:xfrm>
          <a:prstGeom prst="wedgeEllipseCallout">
            <a:avLst>
              <a:gd name="adj1" fmla="val 69787"/>
              <a:gd name="adj2" fmla="val -8006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How do I search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the archives using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200">
                <a:solidFill>
                  <a:srgbClr val="26218D"/>
                </a:solidFill>
                <a:latin typeface="Arial" charset="0"/>
              </a:rPr>
              <a:t>Subscriber’s Corner?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7FACE1-E7C2-4A1D-A4D9-E948450FA85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Benefits of Using the List Serves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56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800" b="1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dirty="0"/>
              <a:t>Obtain answers to technical inquiries</a:t>
            </a:r>
          </a:p>
          <a:p>
            <a:pPr marL="914400" lvl="1" indent="-514350">
              <a:buFont typeface="Wingdings" pitchFamily="2" charset="2"/>
              <a:buChar char="Ø"/>
              <a:defRPr/>
            </a:pPr>
            <a:r>
              <a:rPr lang="en-US" dirty="0"/>
              <a:t>Legal, accounting, auditing, financial reporting</a:t>
            </a:r>
          </a:p>
          <a:p>
            <a:pPr marL="514350" indent="-514350">
              <a:lnSpc>
                <a:spcPct val="25000"/>
              </a:lnSpc>
              <a:buFont typeface="+mj-lt"/>
              <a:buAutoNum type="arabicPeriod"/>
              <a:defRPr/>
            </a:pPr>
            <a:endParaRPr lang="en-US" sz="1400" dirty="0"/>
          </a:p>
          <a:p>
            <a:pPr marL="514350" indent="-514350">
              <a:defRPr/>
            </a:pPr>
            <a:r>
              <a:rPr lang="en-US" dirty="0"/>
              <a:t>Determine best practices</a:t>
            </a:r>
          </a:p>
          <a:p>
            <a:pPr marL="914400" lvl="1" indent="-514350">
              <a:buFont typeface="Wingdings" pitchFamily="2" charset="2"/>
              <a:buChar char="Ø"/>
              <a:defRPr/>
            </a:pPr>
            <a:r>
              <a:rPr lang="en-US" dirty="0"/>
              <a:t>Is what I’m doing okay?</a:t>
            </a:r>
          </a:p>
          <a:p>
            <a:pPr marL="914400" lvl="1" indent="-514350">
              <a:buFont typeface="Wingdings" pitchFamily="2" charset="2"/>
              <a:buChar char="Ø"/>
              <a:defRPr/>
            </a:pPr>
            <a:r>
              <a:rPr lang="en-US" dirty="0"/>
              <a:t>Is there a better way to do it?</a:t>
            </a:r>
          </a:p>
          <a:p>
            <a:pPr marL="514350" indent="-514350">
              <a:lnSpc>
                <a:spcPct val="25000"/>
              </a:lnSpc>
              <a:buFont typeface="+mj-lt"/>
              <a:buAutoNum type="arabicPeriod"/>
              <a:defRPr/>
            </a:pPr>
            <a:endParaRPr lang="en-US" sz="1400" dirty="0"/>
          </a:p>
          <a:p>
            <a:pPr marL="514350" indent="-514350">
              <a:defRPr/>
            </a:pPr>
            <a:r>
              <a:rPr lang="en-US" dirty="0"/>
              <a:t>Survey others about various topics</a:t>
            </a:r>
          </a:p>
          <a:p>
            <a:pPr marL="914400" lvl="1" indent="-514350">
              <a:buFont typeface="Wingdings" pitchFamily="2" charset="2"/>
              <a:buChar char="Ø"/>
              <a:defRPr/>
            </a:pPr>
            <a:r>
              <a:rPr lang="en-US" dirty="0"/>
              <a:t>Have you heard about  . . . ?</a:t>
            </a:r>
          </a:p>
          <a:p>
            <a:pPr marL="514350" indent="-514350">
              <a:lnSpc>
                <a:spcPct val="25000"/>
              </a:lnSpc>
              <a:buFont typeface="+mj-lt"/>
              <a:buAutoNum type="arabicPeriod"/>
              <a:defRPr/>
            </a:pPr>
            <a:endParaRPr lang="en-US" sz="1400" dirty="0"/>
          </a:p>
          <a:p>
            <a:pPr marL="514350" indent="-514350">
              <a:defRPr/>
            </a:pPr>
            <a:r>
              <a:rPr lang="en-US" dirty="0"/>
              <a:t>Disseminate/receive information to/from others that could be useful</a:t>
            </a:r>
            <a:endParaRPr lang="en-US" sz="2800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3BAFC-05B2-4287-BD19-2ABE5CE115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06DFE8-2FCF-465C-BC30-0FCCC683C9D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8743C5A-9ED6-4A21-AA42-9EAF7CDFAB8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4BC7E7-1DE5-4A9D-964B-2353D908A98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986B89-854A-47FE-B46C-7C4F2FCA25A4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400800" y="457200"/>
          <a:ext cx="2667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Clip" r:id="rId4" imgW="3848040" imgH="5478120" progId="MS_ClipArt_Gallery.5">
                  <p:embed/>
                </p:oleObj>
              </mc:Choice>
              <mc:Fallback>
                <p:oleObj name="Clip" r:id="rId4" imgW="3848040" imgH="547812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"/>
                        <a:ext cx="2667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457200" y="2133600"/>
            <a:ext cx="5486400" cy="2286000"/>
          </a:xfrm>
          <a:prstGeom prst="wedgeEllipseCallout">
            <a:avLst>
              <a:gd name="adj1" fmla="val 69787"/>
              <a:gd name="adj2" fmla="val -8006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600">
                <a:solidFill>
                  <a:srgbClr val="26218D"/>
                </a:solidFill>
                <a:latin typeface="Arial" charset="0"/>
              </a:rPr>
              <a:t>What are the dos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600">
                <a:solidFill>
                  <a:srgbClr val="26218D"/>
                </a:solidFill>
                <a:latin typeface="Arial" charset="0"/>
              </a:rPr>
              <a:t>and don’ts of using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600">
                <a:solidFill>
                  <a:srgbClr val="26218D"/>
                </a:solidFill>
                <a:latin typeface="Arial" charset="0"/>
              </a:rPr>
              <a:t>the List Serves?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4F6AAD-64AE-4475-8721-5604D39938E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Examples of Improper Categories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BFC0E0-C561-4F30-AD3F-3A14EEDEEDB7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842851"/>
              </p:ext>
            </p:extLst>
          </p:nvPr>
        </p:nvGraphicFramePr>
        <p:xfrm>
          <a:off x="173038" y="990600"/>
          <a:ext cx="8742362" cy="5791202"/>
        </p:xfrm>
        <a:graphic>
          <a:graphicData uri="http://schemas.openxmlformats.org/drawingml/2006/table">
            <a:tbl>
              <a:tblPr/>
              <a:tblGrid>
                <a:gridCol w="5028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Message</a:t>
                      </a:r>
                    </a:p>
                  </a:txBody>
                  <a:tcPr marL="90481" marR="90481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Category Used</a:t>
                      </a: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Correct Category</a:t>
                      </a: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Has anyone used zero based budgeting?  How would you compare to line item budgeting?</a:t>
                      </a:r>
                    </a:p>
                  </a:txBody>
                  <a:tcPr marL="90481" marR="90481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Accounting &amp; Auditing</a:t>
                      </a: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Budgeting</a:t>
                      </a: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481" marR="90481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5133D"/>
                        </a:solidFill>
                        <a:effectLst/>
                        <a:latin typeface="Arial" charset="0"/>
                      </a:endParaRP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5133D"/>
                        </a:solidFill>
                        <a:effectLst/>
                        <a:latin typeface="Arial" charset="0"/>
                      </a:endParaRP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Does anyone have procedures regarding calculation of taxable fringe benefits they could share?</a:t>
                      </a:r>
                    </a:p>
                  </a:txBody>
                  <a:tcPr marL="90481" marR="90481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Accounting &amp; Auditing</a:t>
                      </a: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Financial Administration</a:t>
                      </a: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481" marR="90481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5133D"/>
                        </a:solidFill>
                        <a:effectLst/>
                        <a:latin typeface="Arial" charset="0"/>
                      </a:endParaRP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5133D"/>
                        </a:solidFill>
                        <a:effectLst/>
                        <a:latin typeface="Arial" charset="0"/>
                      </a:endParaRP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How do you determine what rates to charge for rental of your facilities?</a:t>
                      </a:r>
                    </a:p>
                  </a:txBody>
                  <a:tcPr marL="90481" marR="90481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Budgeting</a:t>
                      </a: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Financial Administration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33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8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481" marR="90481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List Serve Usage - Things to Remember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56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800" b="1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dirty="0"/>
              <a:t>Use correct List Serve category</a:t>
            </a:r>
          </a:p>
          <a:p>
            <a:pPr>
              <a:lnSpc>
                <a:spcPct val="50000"/>
              </a:lnSpc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Email Merrily Bennett at </a:t>
            </a:r>
            <a:r>
              <a:rPr lang="en-US" dirty="0">
                <a:solidFill>
                  <a:srgbClr val="FFFF00"/>
                </a:solidFill>
                <a:hlinkClick r:id="rId3"/>
              </a:rPr>
              <a:t>mbennett@flcities.com</a:t>
            </a:r>
            <a:r>
              <a:rPr lang="en-US" dirty="0"/>
              <a:t> about email changes</a:t>
            </a:r>
          </a:p>
          <a:p>
            <a:pPr>
              <a:lnSpc>
                <a:spcPct val="50000"/>
              </a:lnSpc>
              <a:defRPr/>
            </a:pPr>
            <a:endParaRPr lang="en-US" sz="1400" dirty="0"/>
          </a:p>
          <a:p>
            <a:pPr>
              <a:lnSpc>
                <a:spcPct val="50000"/>
              </a:lnSpc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Don’t respond to questions that have already been answered correctly</a:t>
            </a:r>
          </a:p>
          <a:p>
            <a:pPr>
              <a:lnSpc>
                <a:spcPct val="50000"/>
              </a:lnSpc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Check sample documents on FGFOA web site before using List Serve to ask for a sample policy, contract, RFP, etc. </a:t>
            </a:r>
          </a:p>
          <a:p>
            <a:pPr>
              <a:lnSpc>
                <a:spcPct val="50000"/>
              </a:lnSpc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Don’t send a thank you to responder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411552-7D6F-4BC1-8E07-0192101A6CD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Example List Serve Postings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562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Accounting and Auditing</a:t>
            </a:r>
          </a:p>
          <a:p>
            <a:pPr>
              <a:lnSpc>
                <a:spcPct val="20000"/>
              </a:lnSpc>
              <a:defRPr/>
            </a:pPr>
            <a:endParaRPr lang="en-US" dirty="0"/>
          </a:p>
          <a:p>
            <a:pPr lvl="1">
              <a:defRPr/>
            </a:pPr>
            <a:r>
              <a:rPr lang="en-US" sz="3200" dirty="0"/>
              <a:t>How are you accounting for red light ticket revenues collected and the portion paid to the State? </a:t>
            </a:r>
          </a:p>
          <a:p>
            <a:pPr lvl="1">
              <a:lnSpc>
                <a:spcPct val="25000"/>
              </a:lnSpc>
              <a:defRPr/>
            </a:pPr>
            <a:endParaRPr lang="en-US" sz="3200" dirty="0"/>
          </a:p>
          <a:p>
            <a:pPr lvl="1">
              <a:defRPr/>
            </a:pPr>
            <a:r>
              <a:rPr lang="en-US" sz="3200" dirty="0"/>
              <a:t>Do you have sample fixed asset disposal procedures and forms you could share?</a:t>
            </a:r>
          </a:p>
          <a:p>
            <a:pPr lvl="1">
              <a:lnSpc>
                <a:spcPct val="25000"/>
              </a:lnSpc>
              <a:defRPr/>
            </a:pPr>
            <a:endParaRPr lang="en-US" sz="3200" dirty="0"/>
          </a:p>
          <a:p>
            <a:pPr lvl="1">
              <a:defRPr/>
            </a:pPr>
            <a:r>
              <a:rPr lang="en-US" sz="3200" dirty="0"/>
              <a:t>How do your internal auditors maintain and document their independence?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3AF27B-8A2A-461D-AA70-D9A9B2630E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Example List Serve Postings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562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Budgeting</a:t>
            </a:r>
          </a:p>
          <a:p>
            <a:pPr lvl="1">
              <a:defRPr/>
            </a:pPr>
            <a:r>
              <a:rPr lang="en-US" dirty="0"/>
              <a:t>Has anyone found a good software for budgeting, financial planning, or cash flow? </a:t>
            </a:r>
          </a:p>
          <a:p>
            <a:pPr lvl="1">
              <a:lnSpc>
                <a:spcPct val="25000"/>
              </a:lnSpc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If you are a city or county with multiple taxing districts, do you apply the 200.065(5)(a)1 limitation (less than 110%, 2/3 vote) to each individual millage or to the aggregate of operating millages?</a:t>
            </a:r>
          </a:p>
          <a:p>
            <a:pPr lvl="1">
              <a:lnSpc>
                <a:spcPct val="25000"/>
              </a:lnSpc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What process do you use to develop a capital project idea into an adopted project on the CIP plan? Who is responsible for creating the CIP?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86CE81-A3AC-48CD-960B-7B2E5007C0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Example List Serve Postings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715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Debt and Treasury Management</a:t>
            </a:r>
          </a:p>
          <a:p>
            <a:pPr>
              <a:lnSpc>
                <a:spcPct val="20000"/>
              </a:lnSpc>
              <a:defRPr/>
            </a:pPr>
            <a:endParaRPr lang="en-US" sz="1600" dirty="0"/>
          </a:p>
          <a:p>
            <a:pPr lvl="1">
              <a:defRPr/>
            </a:pPr>
            <a:r>
              <a:rPr lang="en-US" sz="3200" dirty="0"/>
              <a:t>Do you have payment collection procedure you can share? </a:t>
            </a:r>
          </a:p>
          <a:p>
            <a:pPr lvl="1">
              <a:lnSpc>
                <a:spcPct val="25000"/>
              </a:lnSpc>
              <a:defRPr/>
            </a:pPr>
            <a:endParaRPr lang="en-US" sz="2000" dirty="0"/>
          </a:p>
          <a:p>
            <a:pPr lvl="1">
              <a:defRPr/>
            </a:pPr>
            <a:r>
              <a:rPr lang="en-US" sz="3200" dirty="0"/>
              <a:t>Are you aware of any law that prohibits including a contingent fee as an "add-on" to the amount placed with a collection agency for a delinquent account? </a:t>
            </a:r>
          </a:p>
          <a:p>
            <a:pPr lvl="1">
              <a:lnSpc>
                <a:spcPct val="25000"/>
              </a:lnSpc>
              <a:defRPr/>
            </a:pPr>
            <a:endParaRPr lang="en-US" sz="2000" dirty="0"/>
          </a:p>
          <a:p>
            <a:pPr lvl="1">
              <a:defRPr/>
            </a:pPr>
            <a:r>
              <a:rPr lang="en-US" sz="3200" dirty="0"/>
              <a:t>Does anyone have experience structuring short-term formal debt arrangements? </a:t>
            </a:r>
          </a:p>
          <a:p>
            <a:pPr lvl="1">
              <a:lnSpc>
                <a:spcPct val="25000"/>
              </a:lnSpc>
              <a:defRPr/>
            </a:pPr>
            <a:endParaRPr lang="en-US" sz="32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5129A96-5D95-45CF-BE0C-71A32F7849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Example List Serve Postings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Financial Administration</a:t>
            </a:r>
          </a:p>
          <a:p>
            <a:pPr>
              <a:lnSpc>
                <a:spcPct val="20000"/>
              </a:lnSpc>
              <a:defRPr/>
            </a:pPr>
            <a:endParaRPr lang="en-US" dirty="0"/>
          </a:p>
          <a:p>
            <a:pPr lvl="1">
              <a:defRPr/>
            </a:pPr>
            <a:r>
              <a:rPr lang="en-US" sz="3200" dirty="0"/>
              <a:t>What suggestions do you have for contracting with an ambulance service provider? </a:t>
            </a:r>
          </a:p>
          <a:p>
            <a:pPr lvl="1">
              <a:lnSpc>
                <a:spcPct val="25000"/>
              </a:lnSpc>
              <a:defRPr/>
            </a:pPr>
            <a:endParaRPr lang="en-US" sz="3200" dirty="0"/>
          </a:p>
          <a:p>
            <a:pPr lvl="1">
              <a:defRPr/>
            </a:pPr>
            <a:r>
              <a:rPr lang="en-US" sz="3200" dirty="0"/>
              <a:t>Has anyone developed a checklist for contracts &amp; grants (e.g., reporting, CFDA numbers, due dates)?</a:t>
            </a:r>
          </a:p>
          <a:p>
            <a:pPr lvl="1">
              <a:lnSpc>
                <a:spcPct val="25000"/>
              </a:lnSpc>
              <a:defRPr/>
            </a:pPr>
            <a:endParaRPr lang="en-US" sz="3200" dirty="0"/>
          </a:p>
          <a:p>
            <a:pPr lvl="1">
              <a:defRPr/>
            </a:pPr>
            <a:r>
              <a:rPr lang="en-US" sz="3200" dirty="0"/>
              <a:t>Do you have a minimum unreserved fund balance policy you could share?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D1FFC3-7B35-408E-853A-D926A5CA42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Example List Serve Postings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638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Personnel and Payroll</a:t>
            </a:r>
          </a:p>
          <a:p>
            <a:pPr lvl="1">
              <a:defRPr/>
            </a:pPr>
            <a:endParaRPr lang="en-US" sz="800" dirty="0"/>
          </a:p>
          <a:p>
            <a:pPr lvl="1">
              <a:defRPr/>
            </a:pPr>
            <a:r>
              <a:rPr lang="en-US" dirty="0"/>
              <a:t>Does anyone have any guidelines regarding a paperless payroll (i.e., all direct deposit, no paper checks) that they can share? </a:t>
            </a:r>
          </a:p>
          <a:p>
            <a:pPr lvl="1">
              <a:lnSpc>
                <a:spcPct val="25000"/>
              </a:lnSpc>
              <a:defRPr/>
            </a:pPr>
            <a:endParaRPr lang="en-US" sz="2000" dirty="0"/>
          </a:p>
          <a:p>
            <a:pPr lvl="1">
              <a:defRPr/>
            </a:pPr>
            <a:r>
              <a:rPr lang="en-US" dirty="0"/>
              <a:t>What is your cap on accrual of sick and vacation hours for management employees?</a:t>
            </a:r>
          </a:p>
          <a:p>
            <a:pPr lvl="1">
              <a:lnSpc>
                <a:spcPct val="25000"/>
              </a:lnSpc>
              <a:defRPr/>
            </a:pPr>
            <a:endParaRPr lang="en-US" sz="2000" dirty="0"/>
          </a:p>
          <a:p>
            <a:pPr lvl="1">
              <a:defRPr/>
            </a:pPr>
            <a:r>
              <a:rPr lang="en-US" dirty="0"/>
              <a:t>For supplemental payrolls for leave hour buy backs, annual allowances, bonuses, etc., do you allow employees to distribute these earnings across various accounts or are they restricted to one account?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86CE81-A3AC-48CD-960B-7B2E5007C0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02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5514C5-BA61-436D-834B-A88EC1ACC0E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400800" y="457200"/>
          <a:ext cx="2667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lip" r:id="rId4" imgW="3848040" imgH="5478120" progId="MS_ClipArt_Gallery.5">
                  <p:embed/>
                </p:oleObj>
              </mc:Choice>
              <mc:Fallback>
                <p:oleObj name="Clip" r:id="rId4" imgW="3848040" imgH="547812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"/>
                        <a:ext cx="2667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457200" y="2438400"/>
            <a:ext cx="5486400" cy="1981200"/>
          </a:xfrm>
          <a:prstGeom prst="wedgeEllipseCallout">
            <a:avLst>
              <a:gd name="adj1" fmla="val 70056"/>
              <a:gd name="adj2" fmla="val -10345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600">
                <a:solidFill>
                  <a:srgbClr val="26218D"/>
                </a:solidFill>
                <a:latin typeface="Arial" charset="0"/>
              </a:rPr>
              <a:t>How do I get started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 "/>
            </a:pPr>
            <a:r>
              <a:rPr lang="en-US" sz="3600">
                <a:solidFill>
                  <a:srgbClr val="26218D"/>
                </a:solidFill>
                <a:latin typeface="Arial" charset="0"/>
              </a:rPr>
              <a:t>using the List Serves?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8738</TotalTime>
  <Words>1815</Words>
  <Application>Microsoft Office PowerPoint</Application>
  <PresentationFormat>On-screen Show (4:3)</PresentationFormat>
  <Paragraphs>314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Wingdings</vt:lpstr>
      <vt:lpstr>Balance</vt:lpstr>
      <vt:lpstr>Clip</vt:lpstr>
      <vt:lpstr>Using the FGFOA List Serves</vt:lpstr>
      <vt:lpstr>PowerPoint Presentation</vt:lpstr>
      <vt:lpstr>Benefits of Using the List Serves</vt:lpstr>
      <vt:lpstr>Example List Serve Postings</vt:lpstr>
      <vt:lpstr>Example List Serve Postings</vt:lpstr>
      <vt:lpstr>Example List Serve Postings</vt:lpstr>
      <vt:lpstr>Example List Serve Postings</vt:lpstr>
      <vt:lpstr>Example List Serve Postings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Improper Categories</vt:lpstr>
      <vt:lpstr>List Serve Usage - Things to Remember</vt:lpstr>
    </vt:vector>
  </TitlesOfParts>
  <Company>Auditor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agc0241</dc:creator>
  <cp:lastModifiedBy>Dana Anderson</cp:lastModifiedBy>
  <cp:revision>537</cp:revision>
  <cp:lastPrinted>2014-04-15T13:32:10Z</cp:lastPrinted>
  <dcterms:created xsi:type="dcterms:W3CDTF">2008-06-07T18:13:48Z</dcterms:created>
  <dcterms:modified xsi:type="dcterms:W3CDTF">2017-07-24T12:57:16Z</dcterms:modified>
</cp:coreProperties>
</file>