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33"/>
  </p:notesMasterIdLst>
  <p:handoutMasterIdLst>
    <p:handoutMasterId r:id="rId34"/>
  </p:handoutMasterIdLst>
  <p:sldIdLst>
    <p:sldId id="256" r:id="rId2"/>
    <p:sldId id="257" r:id="rId3"/>
    <p:sldId id="279" r:id="rId4"/>
    <p:sldId id="280" r:id="rId5"/>
    <p:sldId id="286" r:id="rId6"/>
    <p:sldId id="288" r:id="rId7"/>
    <p:sldId id="333" r:id="rId8"/>
    <p:sldId id="335" r:id="rId9"/>
    <p:sldId id="336" r:id="rId10"/>
    <p:sldId id="289" r:id="rId11"/>
    <p:sldId id="261" r:id="rId12"/>
    <p:sldId id="263" r:id="rId13"/>
    <p:sldId id="268" r:id="rId14"/>
    <p:sldId id="269" r:id="rId15"/>
    <p:sldId id="266" r:id="rId16"/>
    <p:sldId id="271" r:id="rId17"/>
    <p:sldId id="273" r:id="rId18"/>
    <p:sldId id="290" r:id="rId19"/>
    <p:sldId id="295" r:id="rId20"/>
    <p:sldId id="301" r:id="rId21"/>
    <p:sldId id="342" r:id="rId22"/>
    <p:sldId id="272" r:id="rId23"/>
    <p:sldId id="349" r:id="rId24"/>
    <p:sldId id="320" r:id="rId25"/>
    <p:sldId id="275" r:id="rId26"/>
    <p:sldId id="277" r:id="rId27"/>
    <p:sldId id="278" r:id="rId28"/>
    <p:sldId id="305" r:id="rId29"/>
    <p:sldId id="310" r:id="rId30"/>
    <p:sldId id="318" r:id="rId31"/>
    <p:sldId id="350" r:id="rId32"/>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14" d="100"/>
          <a:sy n="114" d="100"/>
        </p:scale>
        <p:origin x="480" y="108"/>
      </p:cViewPr>
      <p:guideLst>
        <p:guide orient="horz"/>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65002170-3F13-4D53-B4AC-0C8B3DA1D827}" type="datetimeFigureOut">
              <a:rPr lang="en-US" smtClean="0"/>
              <a:t>7/18/2017</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2891F13-3C4F-43E5-88F9-A8ABAED61A21}" type="slidenum">
              <a:rPr lang="en-US" smtClean="0"/>
              <a:t>‹#›</a:t>
            </a:fld>
            <a:endParaRPr lang="en-US" dirty="0"/>
          </a:p>
        </p:txBody>
      </p:sp>
    </p:spTree>
    <p:extLst>
      <p:ext uri="{BB962C8B-B14F-4D97-AF65-F5344CB8AC3E}">
        <p14:creationId xmlns:p14="http://schemas.microsoft.com/office/powerpoint/2010/main" val="107914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808A8CC-3134-4B98-A14F-B01A7C82B07B}" type="datetimeFigureOut">
              <a:rPr lang="en-US" smtClean="0"/>
              <a:t>7/18/2017</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E870C90-464E-4BAD-801C-F5CD0F4D93A6}" type="slidenum">
              <a:rPr lang="en-US" smtClean="0"/>
              <a:t>‹#›</a:t>
            </a:fld>
            <a:endParaRPr lang="en-US" dirty="0"/>
          </a:p>
        </p:txBody>
      </p:sp>
    </p:spTree>
    <p:extLst>
      <p:ext uri="{BB962C8B-B14F-4D97-AF65-F5344CB8AC3E}">
        <p14:creationId xmlns:p14="http://schemas.microsoft.com/office/powerpoint/2010/main" val="258324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188708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1645139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268690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1498216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356866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507608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382948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1307181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159035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346089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196198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187934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110207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4163848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219186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143352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072888-254F-4632-9868-6BA6F0BF01FF}" type="datetimeFigureOut">
              <a:rPr lang="en-US" smtClean="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31699C-1216-4B32-A6E7-6DEADE14B56A}" type="slidenum">
              <a:rPr lang="en-US" smtClean="0"/>
              <a:t>‹#›</a:t>
            </a:fld>
            <a:endParaRPr lang="en-US" dirty="0"/>
          </a:p>
        </p:txBody>
      </p:sp>
    </p:spTree>
    <p:extLst>
      <p:ext uri="{BB962C8B-B14F-4D97-AF65-F5344CB8AC3E}">
        <p14:creationId xmlns:p14="http://schemas.microsoft.com/office/powerpoint/2010/main" val="31086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072888-254F-4632-9868-6BA6F0BF01FF}" type="datetimeFigureOut">
              <a:rPr lang="en-US" smtClean="0"/>
              <a:t>7/18/2017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31699C-1216-4B32-A6E7-6DEADE14B56A}" type="slidenum">
              <a:rPr lang="en-US" smtClean="0"/>
              <a:t>‹#›</a:t>
            </a:fld>
            <a:endParaRPr lang="en-US" dirty="0"/>
          </a:p>
        </p:txBody>
      </p:sp>
    </p:spTree>
    <p:extLst>
      <p:ext uri="{BB962C8B-B14F-4D97-AF65-F5344CB8AC3E}">
        <p14:creationId xmlns:p14="http://schemas.microsoft.com/office/powerpoint/2010/main" val="185642002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leg.state.fl.us/statutes/index.cfm?mode=View%20Statutes&amp;SubMenu=1&amp;App_mode=Display_Statute&amp;Search_String=163.01&amp;URL=0100-0199/0163/Sections/0163.01.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fgfoa.org/resources/on-line-manu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leg.state.fl.us/statutes/index.cfm?mode=View%20Statutes&amp;SubMenu=1&amp;App_mode=Display_Statute&amp;Search_String=286.011&amp;URL=0200-0299/0286/Sections/0286.011.html" TargetMode="External"/><Relationship Id="rId2" Type="http://schemas.openxmlformats.org/officeDocument/2006/relationships/hyperlink" Target="http://www.leg.state.fl.us/statutes/index.cfm?App_mode=Display_Statute&amp;URL=0100-0199/0119/0119.html"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ltreasurehunt.org/index.jsp"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fgfoa.org/resources/on-line-manu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Basic Government Resource Manual</a:t>
            </a:r>
          </a:p>
        </p:txBody>
      </p:sp>
      <p:sp>
        <p:nvSpPr>
          <p:cNvPr id="3" name="Subtitle 2"/>
          <p:cNvSpPr>
            <a:spLocks noGrp="1"/>
          </p:cNvSpPr>
          <p:nvPr>
            <p:ph type="subTitle" idx="1"/>
          </p:nvPr>
        </p:nvSpPr>
        <p:spPr/>
        <p:txBody>
          <a:bodyPr/>
          <a:lstStyle/>
          <a:p>
            <a:r>
              <a:rPr lang="en-US" dirty="0"/>
              <a:t>Presented by: the FGFOA Technical Resources Committee</a:t>
            </a:r>
          </a:p>
        </p:txBody>
      </p:sp>
    </p:spTree>
    <p:extLst>
      <p:ext uri="{BB962C8B-B14F-4D97-AF65-F5344CB8AC3E}">
        <p14:creationId xmlns:p14="http://schemas.microsoft.com/office/powerpoint/2010/main" val="55038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627" y="727362"/>
            <a:ext cx="8930747" cy="944420"/>
          </a:xfrm>
        </p:spPr>
        <p:txBody>
          <a:bodyPr>
            <a:normAutofit fontScale="90000"/>
          </a:bodyPr>
          <a:lstStyle/>
          <a:p>
            <a:r>
              <a:rPr lang="en-US" dirty="0"/>
              <a:t>Section 7 - Cash Management and Investing</a:t>
            </a:r>
          </a:p>
        </p:txBody>
      </p:sp>
      <p:sp>
        <p:nvSpPr>
          <p:cNvPr id="3" name="Subtitle 2"/>
          <p:cNvSpPr>
            <a:spLocks noGrp="1"/>
          </p:cNvSpPr>
          <p:nvPr>
            <p:ph type="body" idx="1"/>
          </p:nvPr>
        </p:nvSpPr>
        <p:spPr>
          <a:xfrm>
            <a:off x="1953442" y="1930399"/>
            <a:ext cx="8649903" cy="4239491"/>
          </a:xfrm>
        </p:spPr>
        <p:txBody>
          <a:bodyPr>
            <a:normAutofit/>
          </a:bodyPr>
          <a:lstStyle/>
          <a:p>
            <a:pPr marL="342900" indent="-342900" algn="l">
              <a:buFont typeface="Arial" panose="020B0604020202020204" pitchFamily="34" charset="0"/>
              <a:buChar char="•"/>
            </a:pPr>
            <a:r>
              <a:rPr lang="en-US" sz="2400" dirty="0"/>
              <a:t>Investing public funds is a core responsibility of local government finance professionals and can be one of the most complicated responsibilities. </a:t>
            </a:r>
          </a:p>
          <a:p>
            <a:pPr marL="342900" indent="-342900" algn="l">
              <a:buFont typeface="Arial" panose="020B0604020202020204" pitchFamily="34" charset="0"/>
              <a:buChar char="•"/>
            </a:pPr>
            <a:r>
              <a:rPr lang="en-US" sz="2400" dirty="0"/>
              <a:t>The main objectives of effective cash management and investing public funds are (in this specific order);</a:t>
            </a:r>
          </a:p>
          <a:p>
            <a:pPr marL="914400" lvl="1" indent="-457200">
              <a:buSzPct val="125000"/>
              <a:buFont typeface="+mj-lt"/>
              <a:buAutoNum type="arabicPeriod"/>
            </a:pPr>
            <a:r>
              <a:rPr lang="en-US" sz="2400" dirty="0">
                <a:solidFill>
                  <a:schemeClr val="tx1"/>
                </a:solidFill>
              </a:rPr>
              <a:t>Safety</a:t>
            </a:r>
          </a:p>
          <a:p>
            <a:pPr marL="914400" lvl="1" indent="-457200">
              <a:buSzPct val="125000"/>
              <a:buFont typeface="+mj-lt"/>
              <a:buAutoNum type="arabicPeriod"/>
            </a:pPr>
            <a:r>
              <a:rPr lang="en-US" sz="2400" dirty="0">
                <a:solidFill>
                  <a:schemeClr val="tx1"/>
                </a:solidFill>
              </a:rPr>
              <a:t>Liquidity</a:t>
            </a:r>
          </a:p>
          <a:p>
            <a:pPr marL="914400" lvl="1" indent="-457200">
              <a:buSzPct val="125000"/>
              <a:buFont typeface="+mj-lt"/>
              <a:buAutoNum type="arabicPeriod"/>
            </a:pPr>
            <a:r>
              <a:rPr lang="en-US" sz="2400" dirty="0">
                <a:solidFill>
                  <a:schemeClr val="tx1"/>
                </a:solidFill>
              </a:rPr>
              <a:t>Yield</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endParaRPr lang="en-US" dirty="0"/>
          </a:p>
        </p:txBody>
      </p:sp>
      <p:pic>
        <p:nvPicPr>
          <p:cNvPr id="5" name="Picture 2" descr="M:\Other\Photos\ShutterStock purchases\Misc\shutterstock_669398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92748">
            <a:off x="8605966" y="4149158"/>
            <a:ext cx="2655875" cy="2112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91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a:xfrm>
            <a:off x="1484310" y="2256639"/>
            <a:ext cx="10018713" cy="3534561"/>
          </a:xfrm>
        </p:spPr>
        <p:txBody>
          <a:bodyPr>
            <a:normAutofit/>
          </a:bodyPr>
          <a:lstStyle/>
          <a:p>
            <a:pPr marL="0" indent="0">
              <a:buNone/>
            </a:pPr>
            <a:r>
              <a:rPr lang="en-US" dirty="0"/>
              <a:t>What is (are) the main objective(s) of effective cash management and investing public funds?</a:t>
            </a:r>
          </a:p>
          <a:p>
            <a:pPr marL="914400" lvl="1" indent="-457200">
              <a:buSzPct val="100000"/>
              <a:buFont typeface="+mj-lt"/>
              <a:buAutoNum type="alphaUcPeriod"/>
            </a:pPr>
            <a:r>
              <a:rPr lang="en-US" sz="2400" dirty="0"/>
              <a:t>Safety, Value </a:t>
            </a:r>
          </a:p>
          <a:p>
            <a:pPr marL="914400" lvl="1" indent="-457200">
              <a:buSzPct val="100000"/>
              <a:buFont typeface="+mj-lt"/>
              <a:buAutoNum type="alphaUcPeriod"/>
            </a:pPr>
            <a:r>
              <a:rPr lang="en-US" sz="2400" dirty="0"/>
              <a:t>Liquidity </a:t>
            </a:r>
          </a:p>
          <a:p>
            <a:pPr marL="914400" lvl="1" indent="-457200">
              <a:buSzPct val="100000"/>
              <a:buFont typeface="+mj-lt"/>
              <a:buAutoNum type="alphaUcPeriod"/>
            </a:pPr>
            <a:r>
              <a:rPr lang="en-US" sz="2400" dirty="0"/>
              <a:t>Safety, Liquidity &amp; Yield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601" y="295274"/>
            <a:ext cx="2143125" cy="2143125"/>
          </a:xfrm>
          <a:prstGeom prst="rect">
            <a:avLst/>
          </a:prstGeom>
        </p:spPr>
      </p:pic>
    </p:spTree>
    <p:extLst>
      <p:ext uri="{BB962C8B-B14F-4D97-AF65-F5344CB8AC3E}">
        <p14:creationId xmlns:p14="http://schemas.microsoft.com/office/powerpoint/2010/main" val="731313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8 - Cash Receipts/Accounts Receivable</a:t>
            </a:r>
          </a:p>
        </p:txBody>
      </p:sp>
      <p:sp>
        <p:nvSpPr>
          <p:cNvPr id="3" name="Content Placeholder 2"/>
          <p:cNvSpPr>
            <a:spLocks noGrp="1"/>
          </p:cNvSpPr>
          <p:nvPr>
            <p:ph idx="1"/>
          </p:nvPr>
        </p:nvSpPr>
        <p:spPr>
          <a:xfrm>
            <a:off x="1484310" y="2206305"/>
            <a:ext cx="10018713" cy="3584895"/>
          </a:xfrm>
        </p:spPr>
        <p:txBody>
          <a:bodyPr>
            <a:normAutofit/>
          </a:bodyPr>
          <a:lstStyle/>
          <a:p>
            <a:r>
              <a:rPr lang="en-US" dirty="0"/>
              <a:t>It is necessary to establish an adequate system of controls to assure that all amounts owed to the government are collected, documented, recorded, and deposited to the bank accounts of the government entity, and to detect and deter error and fraud.  </a:t>
            </a:r>
          </a:p>
          <a:p>
            <a:r>
              <a:rPr lang="en-US" dirty="0"/>
              <a:t>Small Government Considerations</a:t>
            </a:r>
          </a:p>
          <a:p>
            <a:r>
              <a:rPr lang="en-US" dirty="0"/>
              <a:t>Some Common Pitfalls Are Highlighted </a:t>
            </a:r>
          </a:p>
          <a:p>
            <a:pPr marL="457200" lvl="1" indent="0">
              <a:buNone/>
            </a:pPr>
            <a:endParaRPr lang="en-US" dirty="0"/>
          </a:p>
        </p:txBody>
      </p:sp>
      <p:pic>
        <p:nvPicPr>
          <p:cNvPr id="4" name="Picture 2" descr="M:\Other\Photos\ShutterStock purchases\Technology\credit card_wo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976" y="4267200"/>
            <a:ext cx="3498098" cy="2332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5770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91998"/>
          </a:xfrm>
        </p:spPr>
        <p:txBody>
          <a:bodyPr/>
          <a:lstStyle/>
          <a:p>
            <a:r>
              <a:rPr lang="en-US" dirty="0"/>
              <a:t>Section 9 - Dates to Remember</a:t>
            </a:r>
          </a:p>
        </p:txBody>
      </p:sp>
      <p:sp>
        <p:nvSpPr>
          <p:cNvPr id="3" name="Content Placeholder 2"/>
          <p:cNvSpPr>
            <a:spLocks noGrp="1"/>
          </p:cNvSpPr>
          <p:nvPr>
            <p:ph idx="1"/>
          </p:nvPr>
        </p:nvSpPr>
        <p:spPr>
          <a:xfrm>
            <a:off x="1484310" y="1912691"/>
            <a:ext cx="10174290" cy="3878510"/>
          </a:xfrm>
        </p:spPr>
        <p:txBody>
          <a:bodyPr>
            <a:normAutofit/>
          </a:bodyPr>
          <a:lstStyle/>
          <a:p>
            <a:r>
              <a:rPr lang="en-US" dirty="0"/>
              <a:t>Finance Officers of counties, including constitutional officers, municipalities, and special districts have statutory and program requirements to complete a wide variety of daily, monthly, quarterly, and annual procedures and reports</a:t>
            </a:r>
          </a:p>
          <a:p>
            <a:endParaRPr lang="en-US" sz="1050" dirty="0"/>
          </a:p>
          <a:p>
            <a:pPr marL="285750" lvl="2"/>
            <a:r>
              <a:rPr lang="en-US" sz="2400" dirty="0"/>
              <a:t>There are professional organizations to provide guidance along with the Florida  State Statutes and Florida Administrative Codes.  A list of references and contact information is included.</a:t>
            </a:r>
            <a:endParaRPr lang="fr-FR" sz="2400" dirty="0"/>
          </a:p>
          <a:p>
            <a:pPr lvl="2"/>
            <a:endParaRPr lang="fr-FR" dirty="0"/>
          </a:p>
          <a:p>
            <a:pPr marL="0" indent="0">
              <a:buNone/>
            </a:pPr>
            <a:endParaRPr lang="en-US" dirty="0"/>
          </a:p>
        </p:txBody>
      </p:sp>
      <p:pic>
        <p:nvPicPr>
          <p:cNvPr id="4" name="Picture 2" descr="M:\Other\Photos\ShutterStock purchases\Misc\calendarclo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43299">
            <a:off x="8616084" y="4676198"/>
            <a:ext cx="2171087" cy="1651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56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22087"/>
            <a:ext cx="10018713" cy="1752599"/>
          </a:xfrm>
        </p:spPr>
        <p:txBody>
          <a:bodyPr/>
          <a:lstStyle/>
          <a:p>
            <a:r>
              <a:rPr lang="en-US" dirty="0"/>
              <a:t>Section 10 - Debt Management Policy</a:t>
            </a:r>
          </a:p>
        </p:txBody>
      </p:sp>
      <p:sp>
        <p:nvSpPr>
          <p:cNvPr id="3" name="Content Placeholder 2"/>
          <p:cNvSpPr>
            <a:spLocks noGrp="1"/>
          </p:cNvSpPr>
          <p:nvPr>
            <p:ph idx="1"/>
          </p:nvPr>
        </p:nvSpPr>
        <p:spPr>
          <a:xfrm>
            <a:off x="1484310" y="2122141"/>
            <a:ext cx="10018713" cy="3124201"/>
          </a:xfrm>
        </p:spPr>
        <p:txBody>
          <a:bodyPr>
            <a:normAutofit/>
          </a:bodyPr>
          <a:lstStyle/>
          <a:p>
            <a:r>
              <a:rPr lang="en-US" dirty="0"/>
              <a:t>Comprehensive Strategic Financial Plan</a:t>
            </a:r>
          </a:p>
          <a:p>
            <a:r>
              <a:rPr lang="en-US" dirty="0"/>
              <a:t>Compliance with Florida Statutes</a:t>
            </a:r>
          </a:p>
          <a:p>
            <a:r>
              <a:rPr lang="en-US" dirty="0"/>
              <a:t>Types of Debt</a:t>
            </a:r>
          </a:p>
          <a:p>
            <a:r>
              <a:rPr lang="en-US" dirty="0"/>
              <a:t>Selection of Bond Professionals</a:t>
            </a:r>
          </a:p>
          <a:p>
            <a:r>
              <a:rPr lang="en-US" dirty="0"/>
              <a:t>Reporting Requirements</a:t>
            </a:r>
          </a:p>
          <a:p>
            <a:pPr marL="0" indent="0">
              <a:buNone/>
            </a:pPr>
            <a:endParaRPr lang="en-US" dirty="0"/>
          </a:p>
        </p:txBody>
      </p:sp>
      <p:sp>
        <p:nvSpPr>
          <p:cNvPr id="4" name="AutoShape 2" desc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
          <p:cNvSpPr>
            <a:spLocks noChangeAspect="1" noChangeArrowheads="1"/>
          </p:cNvSpPr>
          <p:nvPr/>
        </p:nvSpPr>
        <p:spPr bwMode="auto">
          <a:xfrm flipV="1">
            <a:off x="7974155" y="2621829"/>
            <a:ext cx="2933989" cy="25782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
          <p:cNvSpPr>
            <a:spLocks noChangeAspect="1" noChangeArrowheads="1"/>
          </p:cNvSpPr>
          <p:nvPr/>
        </p:nvSpPr>
        <p:spPr bwMode="auto">
          <a:xfrm>
            <a:off x="8750012" y="3342265"/>
            <a:ext cx="2924752" cy="29247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Free Saving Up"/>
          <p:cNvSpPr>
            <a:spLocks noChangeAspect="1" noChangeArrowheads="1"/>
          </p:cNvSpPr>
          <p:nvPr/>
        </p:nvSpPr>
        <p:spPr bwMode="auto">
          <a:xfrm>
            <a:off x="8579572" y="3081412"/>
            <a:ext cx="3247538" cy="26081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2471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a:xfrm>
            <a:off x="1484310" y="2265029"/>
            <a:ext cx="10018713" cy="3526172"/>
          </a:xfrm>
        </p:spPr>
        <p:txBody>
          <a:bodyPr>
            <a:normAutofit/>
          </a:bodyPr>
          <a:lstStyle/>
          <a:p>
            <a:pPr marL="0" indent="0">
              <a:buNone/>
            </a:pPr>
            <a:r>
              <a:rPr lang="en-US" dirty="0"/>
              <a:t>The Uniform Accounting System Manual was promulgated by the Department of Financial Services.</a:t>
            </a:r>
          </a:p>
          <a:p>
            <a:pPr marL="0" indent="0">
              <a:buNone/>
            </a:pPr>
            <a:endParaRPr lang="en-US" b="1" dirty="0"/>
          </a:p>
          <a:p>
            <a:pPr marL="914400" lvl="1" indent="-457200">
              <a:buSzPct val="100000"/>
              <a:buFont typeface="+mj-lt"/>
              <a:buAutoNum type="alphaUcPeriod"/>
            </a:pPr>
            <a:r>
              <a:rPr lang="en-US" sz="2400" dirty="0"/>
              <a:t>True</a:t>
            </a:r>
          </a:p>
          <a:p>
            <a:pPr marL="914400" lvl="1" indent="-457200">
              <a:buSzPct val="100000"/>
              <a:buFont typeface="+mj-lt"/>
              <a:buAutoNum type="alphaUcPeriod"/>
            </a:pPr>
            <a:r>
              <a:rPr lang="en-US" sz="2400" dirty="0"/>
              <a:t>False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1821" y="1041306"/>
            <a:ext cx="636251" cy="868217"/>
          </a:xfrm>
          <a:prstGeom prst="rect">
            <a:avLst/>
          </a:prstGeom>
        </p:spPr>
      </p:pic>
    </p:spTree>
    <p:extLst>
      <p:ext uri="{BB962C8B-B14F-4D97-AF65-F5344CB8AC3E}">
        <p14:creationId xmlns:p14="http://schemas.microsoft.com/office/powerpoint/2010/main" val="201040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11 - Emergency Management</a:t>
            </a:r>
          </a:p>
        </p:txBody>
      </p:sp>
      <p:sp>
        <p:nvSpPr>
          <p:cNvPr id="3" name="Content Placeholder 2"/>
          <p:cNvSpPr>
            <a:spLocks noGrp="1"/>
          </p:cNvSpPr>
          <p:nvPr>
            <p:ph idx="1"/>
          </p:nvPr>
        </p:nvSpPr>
        <p:spPr>
          <a:xfrm>
            <a:off x="1664420" y="1886107"/>
            <a:ext cx="10018713" cy="3694042"/>
          </a:xfrm>
        </p:spPr>
        <p:txBody>
          <a:bodyPr>
            <a:normAutofit/>
          </a:bodyPr>
          <a:lstStyle/>
          <a:p>
            <a:r>
              <a:rPr lang="en-US" dirty="0"/>
              <a:t>Responsibilities of the Emergency Management Department</a:t>
            </a:r>
          </a:p>
          <a:p>
            <a:pPr lvl="1">
              <a:buSzPct val="130000"/>
              <a:buFont typeface="Wingdings" panose="05000000000000000000" pitchFamily="2" charset="2"/>
              <a:buChar char="§"/>
            </a:pPr>
            <a:r>
              <a:rPr lang="en-US" sz="2400" dirty="0"/>
              <a:t>Maintaining various plans </a:t>
            </a:r>
          </a:p>
          <a:p>
            <a:pPr lvl="1">
              <a:buSzPct val="130000"/>
              <a:buFont typeface="Wingdings" panose="05000000000000000000" pitchFamily="2" charset="2"/>
              <a:buChar char="§"/>
            </a:pPr>
            <a:r>
              <a:rPr lang="en-US" sz="2400" dirty="0"/>
              <a:t>Emergency Operations Center</a:t>
            </a:r>
          </a:p>
          <a:p>
            <a:pPr lvl="1">
              <a:buSzPct val="130000"/>
              <a:buFont typeface="Wingdings" panose="05000000000000000000" pitchFamily="2" charset="2"/>
              <a:buChar char="§"/>
            </a:pPr>
            <a:r>
              <a:rPr lang="en-US" sz="2400" dirty="0"/>
              <a:t>Oversee grants from Department of Homeland Security</a:t>
            </a:r>
          </a:p>
          <a:p>
            <a:pPr lvl="1">
              <a:buSzPct val="130000"/>
              <a:buFont typeface="Wingdings" panose="05000000000000000000" pitchFamily="2" charset="2"/>
              <a:buChar char="§"/>
            </a:pPr>
            <a:r>
              <a:rPr lang="en-US" sz="2400" dirty="0"/>
              <a:t>Training and preparedness</a:t>
            </a:r>
          </a:p>
        </p:txBody>
      </p:sp>
      <p:sp>
        <p:nvSpPr>
          <p:cNvPr id="4" name="AutoShape 2" descr="Image result for emergency manag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emergency management"/>
          <p:cNvSpPr>
            <a:spLocks noChangeAspect="1" noChangeArrowheads="1"/>
          </p:cNvSpPr>
          <p:nvPr/>
        </p:nvSpPr>
        <p:spPr bwMode="auto">
          <a:xfrm>
            <a:off x="460375"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emergency manag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0824" y="4640896"/>
            <a:ext cx="2362200" cy="1933575"/>
          </a:xfrm>
          <a:prstGeom prst="rect">
            <a:avLst/>
          </a:prstGeom>
        </p:spPr>
      </p:pic>
    </p:spTree>
    <p:extLst>
      <p:ext uri="{BB962C8B-B14F-4D97-AF65-F5344CB8AC3E}">
        <p14:creationId xmlns:p14="http://schemas.microsoft.com/office/powerpoint/2010/main" val="103742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12 - Human Resources</a:t>
            </a:r>
          </a:p>
        </p:txBody>
      </p:sp>
      <p:sp>
        <p:nvSpPr>
          <p:cNvPr id="3" name="Content Placeholder 2"/>
          <p:cNvSpPr>
            <a:spLocks noGrp="1"/>
          </p:cNvSpPr>
          <p:nvPr>
            <p:ph idx="1"/>
          </p:nvPr>
        </p:nvSpPr>
        <p:spPr>
          <a:xfrm>
            <a:off x="1484310" y="2147583"/>
            <a:ext cx="10018713" cy="3643618"/>
          </a:xfrm>
        </p:spPr>
        <p:txBody>
          <a:bodyPr>
            <a:normAutofit fontScale="92500" lnSpcReduction="10000"/>
          </a:bodyPr>
          <a:lstStyle/>
          <a:p>
            <a:endParaRPr lang="en-US" dirty="0"/>
          </a:p>
          <a:p>
            <a:r>
              <a:rPr lang="en-US" dirty="0"/>
              <a:t>Oversees most all activities associated with employees:</a:t>
            </a:r>
          </a:p>
          <a:p>
            <a:pPr lvl="1">
              <a:buSzPct val="130000"/>
              <a:buFont typeface="Wingdings" panose="05000000000000000000" pitchFamily="2" charset="2"/>
              <a:buChar char="§"/>
            </a:pPr>
            <a:r>
              <a:rPr lang="en-US" sz="2400" dirty="0"/>
              <a:t>Recruitment</a:t>
            </a:r>
          </a:p>
          <a:p>
            <a:pPr lvl="1">
              <a:buSzPct val="130000"/>
              <a:buFont typeface="Wingdings" panose="05000000000000000000" pitchFamily="2" charset="2"/>
              <a:buChar char="§"/>
            </a:pPr>
            <a:r>
              <a:rPr lang="en-US" sz="2400" dirty="0"/>
              <a:t>Training</a:t>
            </a:r>
          </a:p>
          <a:p>
            <a:pPr lvl="1">
              <a:buSzPct val="130000"/>
              <a:buFont typeface="Wingdings" panose="05000000000000000000" pitchFamily="2" charset="2"/>
              <a:buChar char="§"/>
            </a:pPr>
            <a:r>
              <a:rPr lang="en-US" sz="2400" dirty="0"/>
              <a:t>Job Descriptions</a:t>
            </a:r>
          </a:p>
          <a:p>
            <a:pPr lvl="1">
              <a:buSzPct val="130000"/>
              <a:buFont typeface="Wingdings" panose="05000000000000000000" pitchFamily="2" charset="2"/>
              <a:buChar char="§"/>
            </a:pPr>
            <a:r>
              <a:rPr lang="en-US" sz="2400" dirty="0"/>
              <a:t>Employee Manual</a:t>
            </a:r>
          </a:p>
          <a:p>
            <a:pPr lvl="1">
              <a:buSzPct val="130000"/>
              <a:buFont typeface="Wingdings" panose="05000000000000000000" pitchFamily="2" charset="2"/>
              <a:buChar char="§"/>
            </a:pPr>
            <a:r>
              <a:rPr lang="en-US" sz="2400" dirty="0"/>
              <a:t>Employee Files</a:t>
            </a:r>
          </a:p>
          <a:p>
            <a:pPr lvl="1">
              <a:buSzPct val="130000"/>
              <a:buFont typeface="Wingdings" panose="05000000000000000000" pitchFamily="2" charset="2"/>
              <a:buChar char="§"/>
            </a:pPr>
            <a:r>
              <a:rPr lang="en-US" sz="2400" dirty="0"/>
              <a:t>Work with legal counsel to enforce federal, state and local regulations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3271" y="3139641"/>
            <a:ext cx="2428875" cy="1876425"/>
          </a:xfrm>
          <a:prstGeom prst="rect">
            <a:avLst/>
          </a:prstGeom>
        </p:spPr>
      </p:pic>
    </p:spTree>
    <p:extLst>
      <p:ext uri="{BB962C8B-B14F-4D97-AF65-F5344CB8AC3E}">
        <p14:creationId xmlns:p14="http://schemas.microsoft.com/office/powerpoint/2010/main" val="22691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4309" y="358631"/>
            <a:ext cx="10018713" cy="1403058"/>
          </a:xfrm>
        </p:spPr>
        <p:txBody>
          <a:bodyPr/>
          <a:lstStyle/>
          <a:p>
            <a:r>
              <a:rPr lang="en-US" dirty="0"/>
              <a:t>Section 13 - Intergovernmental Relationships</a:t>
            </a:r>
          </a:p>
        </p:txBody>
      </p:sp>
      <p:sp>
        <p:nvSpPr>
          <p:cNvPr id="4" name="Content Placeholder 3"/>
          <p:cNvSpPr>
            <a:spLocks noGrp="1"/>
          </p:cNvSpPr>
          <p:nvPr>
            <p:ph idx="1"/>
          </p:nvPr>
        </p:nvSpPr>
        <p:spPr>
          <a:xfrm>
            <a:off x="1484309" y="1929468"/>
            <a:ext cx="10018713" cy="5080932"/>
          </a:xfrm>
        </p:spPr>
        <p:txBody>
          <a:bodyPr>
            <a:normAutofit/>
          </a:bodyPr>
          <a:lstStyle/>
          <a:p>
            <a:pPr>
              <a:spcBef>
                <a:spcPts val="0"/>
              </a:spcBef>
              <a:spcAft>
                <a:spcPts val="0"/>
              </a:spcAft>
              <a:buFont typeface="Arial" panose="020B0604020202020204" pitchFamily="34" charset="0"/>
              <a:buChar char="•"/>
              <a:defRPr/>
            </a:pPr>
            <a:r>
              <a:rPr lang="en-US" dirty="0">
                <a:ea typeface="Times New Roman" panose="02020603050405020304" pitchFamily="18" charset="0"/>
              </a:rPr>
              <a:t>Three Levels of intergovernmental relationships</a:t>
            </a:r>
          </a:p>
          <a:p>
            <a:pPr marL="0" indent="0">
              <a:spcBef>
                <a:spcPts val="0"/>
              </a:spcBef>
              <a:spcAft>
                <a:spcPts val="0"/>
              </a:spcAft>
              <a:buNone/>
              <a:defRPr/>
            </a:pPr>
            <a:endParaRPr lang="en-US" sz="2000" dirty="0">
              <a:ea typeface="Times New Roman" panose="02020603050405020304" pitchFamily="18" charset="0"/>
            </a:endParaRPr>
          </a:p>
          <a:p>
            <a:pPr>
              <a:spcBef>
                <a:spcPts val="0"/>
              </a:spcBef>
              <a:spcAft>
                <a:spcPts val="0"/>
              </a:spcAft>
              <a:buFont typeface="Arial" panose="020B0604020202020204" pitchFamily="34" charset="0"/>
              <a:buChar char="•"/>
              <a:defRPr/>
            </a:pPr>
            <a:r>
              <a:rPr lang="en-US" dirty="0">
                <a:ea typeface="Times New Roman" panose="02020603050405020304" pitchFamily="18" charset="0"/>
              </a:rPr>
              <a:t>Primary task of local governments is to provide appropriate level of service to citizens in their respective jurisdictions</a:t>
            </a:r>
          </a:p>
          <a:p>
            <a:pPr marL="0" indent="0">
              <a:spcBef>
                <a:spcPts val="0"/>
              </a:spcBef>
              <a:spcAft>
                <a:spcPts val="0"/>
              </a:spcAft>
              <a:buNone/>
              <a:defRPr/>
            </a:pPr>
            <a:endParaRPr lang="en-US" sz="2000" dirty="0">
              <a:ea typeface="Times New Roman" panose="02020603050405020304" pitchFamily="18" charset="0"/>
            </a:endParaRPr>
          </a:p>
          <a:p>
            <a:pPr>
              <a:spcBef>
                <a:spcPts val="0"/>
              </a:spcBef>
              <a:spcAft>
                <a:spcPts val="0"/>
              </a:spcAft>
              <a:buFont typeface="Arial" panose="020B0604020202020204" pitchFamily="34" charset="0"/>
              <a:buChar char="•"/>
              <a:defRPr/>
            </a:pPr>
            <a:r>
              <a:rPr lang="en-US" dirty="0"/>
              <a:t>Citizens dwelling in any given geographical location will likely be subject to more than one local government empowered to enact legislation, impose taxes and charge fees. </a:t>
            </a:r>
          </a:p>
          <a:p>
            <a:pPr lvl="1">
              <a:spcBef>
                <a:spcPts val="0"/>
              </a:spcBef>
              <a:spcAft>
                <a:spcPts val="0"/>
              </a:spcAft>
              <a:buFont typeface="Arial" panose="020B0604020202020204" pitchFamily="34" charset="0"/>
              <a:buChar char="•"/>
              <a:defRPr/>
            </a:pPr>
            <a:endParaRPr lang="en-US" dirty="0"/>
          </a:p>
          <a:p>
            <a:pPr>
              <a:spcBef>
                <a:spcPts val="0"/>
              </a:spcBef>
              <a:spcAft>
                <a:spcPts val="0"/>
              </a:spcAft>
              <a:buFont typeface="Arial" panose="020B0604020202020204" pitchFamily="34" charset="0"/>
              <a:buChar char="•"/>
              <a:defRPr/>
            </a:pPr>
            <a:r>
              <a:rPr lang="en-US" dirty="0">
                <a:ea typeface="Times New Roman" panose="02020603050405020304" pitchFamily="18" charset="0"/>
              </a:rPr>
              <a:t>Interlocal agreements authorized by </a:t>
            </a:r>
            <a:r>
              <a:rPr lang="en-US" dirty="0"/>
              <a:t>The Florida Interlocal Cooperation Act of 1969 (Section </a:t>
            </a:r>
            <a:r>
              <a:rPr lang="en-US" u="sng" dirty="0">
                <a:hlinkClick r:id="rId2"/>
              </a:rPr>
              <a:t>163.01</a:t>
            </a:r>
            <a:r>
              <a:rPr lang="en-US" dirty="0"/>
              <a:t>, F.</a:t>
            </a:r>
            <a:r>
              <a:rPr lang="en-US" u="sng" dirty="0"/>
              <a:t>S</a:t>
            </a:r>
            <a:r>
              <a:rPr lang="en-US" dirty="0"/>
              <a:t> .)  </a:t>
            </a:r>
            <a:r>
              <a:rPr lang="en-US" dirty="0">
                <a:ea typeface="Times New Roman" panose="02020603050405020304" pitchFamily="18" charset="0"/>
              </a:rPr>
              <a:t>can give associating governments the authority to provide services</a:t>
            </a:r>
          </a:p>
          <a:p>
            <a:pPr>
              <a:spcBef>
                <a:spcPts val="0"/>
              </a:spcBef>
              <a:spcAft>
                <a:spcPts val="0"/>
              </a:spcAft>
              <a:buFont typeface="Arial" panose="020B0604020202020204" pitchFamily="34" charset="0"/>
              <a:buChar char="•"/>
              <a:defRPr/>
            </a:pPr>
            <a:endParaRPr lang="en-US" dirty="0">
              <a:ea typeface="Times New Roman" panose="02020603050405020304" pitchFamily="18" charset="0"/>
            </a:endParaRPr>
          </a:p>
          <a:p>
            <a:endParaRPr lang="en-US" dirty="0"/>
          </a:p>
        </p:txBody>
      </p:sp>
    </p:spTree>
    <p:extLst>
      <p:ext uri="{BB962C8B-B14F-4D97-AF65-F5344CB8AC3E}">
        <p14:creationId xmlns:p14="http://schemas.microsoft.com/office/powerpoint/2010/main" val="3947592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311" y="685800"/>
            <a:ext cx="10018713" cy="782273"/>
          </a:xfrm>
        </p:spPr>
        <p:txBody>
          <a:bodyPr/>
          <a:lstStyle/>
          <a:p>
            <a:r>
              <a:rPr lang="en-US" dirty="0"/>
              <a:t>Section 14 - Payroll</a:t>
            </a:r>
          </a:p>
        </p:txBody>
      </p:sp>
      <p:sp>
        <p:nvSpPr>
          <p:cNvPr id="5" name="Content Placeholder 4"/>
          <p:cNvSpPr>
            <a:spLocks noGrp="1"/>
          </p:cNvSpPr>
          <p:nvPr>
            <p:ph idx="1"/>
          </p:nvPr>
        </p:nvSpPr>
        <p:spPr>
          <a:xfrm>
            <a:off x="1484310" y="1892023"/>
            <a:ext cx="10018713" cy="4323127"/>
          </a:xfrm>
        </p:spPr>
        <p:txBody>
          <a:bodyPr>
            <a:normAutofit/>
          </a:bodyPr>
          <a:lstStyle/>
          <a:p>
            <a:pPr>
              <a:defRPr/>
            </a:pPr>
            <a:r>
              <a:rPr lang="en-US" dirty="0"/>
              <a:t>Payroll  processing is an important function in any governmental organization.</a:t>
            </a:r>
          </a:p>
          <a:p>
            <a:pPr>
              <a:defRPr/>
            </a:pPr>
            <a:r>
              <a:rPr lang="en-US" dirty="0"/>
              <a:t>Payroll Process </a:t>
            </a:r>
          </a:p>
          <a:p>
            <a:r>
              <a:rPr lang="en-US" dirty="0"/>
              <a:t>Vacation, Sick, compensatory and other leave balances should be reconciled periodically</a:t>
            </a:r>
          </a:p>
          <a:p>
            <a:r>
              <a:rPr lang="en-US" dirty="0"/>
              <a:t>Helpful Hints</a:t>
            </a:r>
          </a:p>
          <a:p>
            <a:pPr>
              <a:defRPr/>
            </a:pPr>
            <a:endParaRPr lang="en-US" dirty="0"/>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8542">
            <a:off x="4758156" y="4803658"/>
            <a:ext cx="2175321" cy="1629391"/>
          </a:xfrm>
          <a:prstGeom prst="rect">
            <a:avLst/>
          </a:prstGeom>
        </p:spPr>
      </p:pic>
    </p:spTree>
    <p:extLst>
      <p:ext uri="{BB962C8B-B14F-4D97-AF65-F5344CB8AC3E}">
        <p14:creationId xmlns:p14="http://schemas.microsoft.com/office/powerpoint/2010/main" val="270126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93618"/>
          </a:xfrm>
        </p:spPr>
        <p:txBody>
          <a:bodyPr/>
          <a:lstStyle/>
          <a:p>
            <a:r>
              <a:rPr lang="en-US" dirty="0"/>
              <a:t>Overview</a:t>
            </a:r>
          </a:p>
        </p:txBody>
      </p:sp>
      <p:sp>
        <p:nvSpPr>
          <p:cNvPr id="3" name="Content Placeholder 2"/>
          <p:cNvSpPr>
            <a:spLocks noGrp="1"/>
          </p:cNvSpPr>
          <p:nvPr>
            <p:ph idx="1"/>
          </p:nvPr>
        </p:nvSpPr>
        <p:spPr>
          <a:xfrm>
            <a:off x="1625600" y="1438416"/>
            <a:ext cx="10145279" cy="5091693"/>
          </a:xfrm>
        </p:spPr>
        <p:txBody>
          <a:bodyPr>
            <a:noAutofit/>
          </a:bodyPr>
          <a:lstStyle/>
          <a:p>
            <a:r>
              <a:rPr lang="en-US" dirty="0"/>
              <a:t>Where can I find it? </a:t>
            </a:r>
            <a:r>
              <a:rPr lang="en-US" dirty="0">
                <a:hlinkClick r:id="rId2"/>
              </a:rPr>
              <a:t>http://www.fgfoa.org/resources/on-line-manual</a:t>
            </a:r>
            <a:r>
              <a:rPr lang="en-US" dirty="0"/>
              <a:t>  </a:t>
            </a:r>
          </a:p>
          <a:p>
            <a:r>
              <a:rPr lang="en-US" dirty="0"/>
              <a:t>Who is it useful for?</a:t>
            </a:r>
          </a:p>
          <a:p>
            <a:r>
              <a:rPr lang="en-US" dirty="0"/>
              <a:t>Who updated it?</a:t>
            </a:r>
          </a:p>
          <a:p>
            <a:pPr lvl="1">
              <a:buSzPct val="130000"/>
              <a:buFont typeface="Wingdings" panose="05000000000000000000" pitchFamily="2" charset="2"/>
              <a:buChar char="§"/>
            </a:pPr>
            <a:r>
              <a:rPr lang="en-US" sz="2400" dirty="0"/>
              <a:t>Technical Resources Committee</a:t>
            </a:r>
          </a:p>
          <a:p>
            <a:pPr lvl="2">
              <a:buSzPct val="125000"/>
              <a:buFont typeface="Arial" panose="020B0604020202020204" pitchFamily="34" charset="0"/>
              <a:buChar char="‒"/>
            </a:pPr>
            <a:r>
              <a:rPr lang="en-US" sz="2400" dirty="0"/>
              <a:t>Monitor Listserves</a:t>
            </a:r>
          </a:p>
          <a:p>
            <a:pPr lvl="2">
              <a:buSzPct val="125000"/>
              <a:buFont typeface="Arial" panose="020B0604020202020204" pitchFamily="34" charset="0"/>
              <a:buChar char="‒"/>
            </a:pPr>
            <a:r>
              <a:rPr lang="en-US" sz="2400" dirty="0"/>
              <a:t>Answer GASB exposure drafts for the FGFOA</a:t>
            </a:r>
          </a:p>
          <a:p>
            <a:r>
              <a:rPr lang="en-US" dirty="0"/>
              <a:t>What resources were used to build it?</a:t>
            </a:r>
          </a:p>
          <a:p>
            <a:r>
              <a:rPr lang="en-US" dirty="0"/>
              <a:t>Why the update?</a:t>
            </a:r>
          </a:p>
          <a:p>
            <a:r>
              <a:rPr lang="en-US" dirty="0"/>
              <a:t>What’s in it?</a:t>
            </a:r>
          </a:p>
          <a:p>
            <a:pPr marL="0" indent="0">
              <a:buNone/>
            </a:pPr>
            <a:r>
              <a:rPr lang="en-US" sz="1600" dirty="0"/>
              <a:t>             http://www.fgfoa.org/docs/default-source/Resources/government_resource_manual_2017.pdf?sfvrsn=0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1580" y="2218613"/>
            <a:ext cx="2393373" cy="3191164"/>
          </a:xfrm>
          <a:prstGeom prst="rect">
            <a:avLst/>
          </a:prstGeom>
        </p:spPr>
      </p:pic>
    </p:spTree>
    <p:extLst>
      <p:ext uri="{BB962C8B-B14F-4D97-AF65-F5344CB8AC3E}">
        <p14:creationId xmlns:p14="http://schemas.microsoft.com/office/powerpoint/2010/main" val="2756180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4311" y="685801"/>
            <a:ext cx="10018713" cy="1176556"/>
          </a:xfrm>
        </p:spPr>
        <p:txBody>
          <a:bodyPr>
            <a:normAutofit fontScale="90000"/>
          </a:bodyPr>
          <a:lstStyle/>
          <a:p>
            <a:r>
              <a:rPr lang="en-US" dirty="0"/>
              <a:t>Section 15 - Public Records/Sunshine Law</a:t>
            </a:r>
            <a:br>
              <a:rPr lang="en-US" dirty="0"/>
            </a:br>
            <a:r>
              <a:rPr lang="en-US" dirty="0"/>
              <a:t> (Open Government)</a:t>
            </a:r>
          </a:p>
        </p:txBody>
      </p:sp>
      <p:sp>
        <p:nvSpPr>
          <p:cNvPr id="4" name="Content Placeholder 3"/>
          <p:cNvSpPr>
            <a:spLocks noGrp="1"/>
          </p:cNvSpPr>
          <p:nvPr>
            <p:ph idx="1"/>
          </p:nvPr>
        </p:nvSpPr>
        <p:spPr>
          <a:xfrm>
            <a:off x="1484310" y="2641599"/>
            <a:ext cx="10018713" cy="3435929"/>
          </a:xfrm>
        </p:spPr>
        <p:txBody>
          <a:bodyPr>
            <a:normAutofit/>
          </a:bodyPr>
          <a:lstStyle/>
          <a:p>
            <a:pPr>
              <a:defRPr/>
            </a:pPr>
            <a:r>
              <a:rPr lang="en-US" dirty="0"/>
              <a:t>Open government laws include :</a:t>
            </a:r>
          </a:p>
          <a:p>
            <a:pPr lvl="1">
              <a:buSzPct val="130000"/>
              <a:buFont typeface="Wingdings" panose="05000000000000000000" pitchFamily="2" charset="2"/>
              <a:buChar char="§"/>
              <a:defRPr/>
            </a:pPr>
            <a:r>
              <a:rPr lang="en-US" sz="2400" dirty="0"/>
              <a:t>The Public Records Law (ch. </a:t>
            </a:r>
            <a:r>
              <a:rPr lang="en-US" sz="2400" u="sng" dirty="0">
                <a:hlinkClick r:id="rId2"/>
              </a:rPr>
              <a:t>119</a:t>
            </a:r>
            <a:r>
              <a:rPr lang="en-US" sz="2400" dirty="0"/>
              <a:t>, F.S.)</a:t>
            </a:r>
          </a:p>
          <a:p>
            <a:pPr lvl="1">
              <a:buSzPct val="130000"/>
              <a:buFont typeface="Wingdings" panose="05000000000000000000" pitchFamily="2" charset="2"/>
              <a:buChar char="§"/>
              <a:defRPr/>
            </a:pPr>
            <a:r>
              <a:rPr lang="en-US" sz="2400" dirty="0"/>
              <a:t>The “Sunshine Law” (See s. </a:t>
            </a:r>
            <a:r>
              <a:rPr lang="en-US" sz="2400" u="sng" dirty="0">
                <a:hlinkClick r:id="rId3"/>
              </a:rPr>
              <a:t>286.011</a:t>
            </a:r>
            <a:r>
              <a:rPr lang="en-US" sz="2400" dirty="0"/>
              <a:t>, F.S.)  </a:t>
            </a:r>
          </a:p>
          <a:p>
            <a:pPr>
              <a:defRPr/>
            </a:pPr>
            <a:r>
              <a:rPr lang="en-US" dirty="0"/>
              <a:t> Attorney General  is responsible through the Florida Department of Legal Affairs (DLA).</a:t>
            </a:r>
          </a:p>
          <a:p>
            <a:pPr>
              <a:defRPr/>
            </a:pPr>
            <a:r>
              <a:rPr lang="en-US" dirty="0"/>
              <a:t>Issue Resolution</a:t>
            </a:r>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0720" y="2106197"/>
            <a:ext cx="2590800" cy="1724025"/>
          </a:xfrm>
          <a:prstGeom prst="rect">
            <a:avLst/>
          </a:prstGeom>
        </p:spPr>
      </p:pic>
    </p:spTree>
    <p:extLst>
      <p:ext uri="{BB962C8B-B14F-4D97-AF65-F5344CB8AC3E}">
        <p14:creationId xmlns:p14="http://schemas.microsoft.com/office/powerpoint/2010/main" val="453713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16 - Purchasing</a:t>
            </a:r>
          </a:p>
        </p:txBody>
      </p:sp>
      <p:sp>
        <p:nvSpPr>
          <p:cNvPr id="3" name="Content Placeholder 2"/>
          <p:cNvSpPr>
            <a:spLocks noGrp="1"/>
          </p:cNvSpPr>
          <p:nvPr>
            <p:ph idx="1"/>
          </p:nvPr>
        </p:nvSpPr>
        <p:spPr/>
        <p:txBody>
          <a:bodyPr>
            <a:normAutofit/>
          </a:bodyPr>
          <a:lstStyle/>
          <a:p>
            <a:r>
              <a:rPr lang="en-US" dirty="0"/>
              <a:t>A government should have a purchasing policy</a:t>
            </a:r>
          </a:p>
          <a:p>
            <a:r>
              <a:rPr lang="en-US" dirty="0"/>
              <a:t>Purchasing Cards</a:t>
            </a:r>
          </a:p>
          <a:p>
            <a:r>
              <a:rPr lang="en-US" dirty="0"/>
              <a:t>Local Government Prompt Payment Act</a:t>
            </a:r>
          </a:p>
          <a:p>
            <a:r>
              <a:rPr lang="en-US" dirty="0"/>
              <a:t>Internal controls</a:t>
            </a:r>
          </a:p>
          <a:p>
            <a:pPr marL="0" indent="0">
              <a:buNone/>
            </a:pPr>
            <a:endParaRPr lang="en-US" dirty="0"/>
          </a:p>
          <a:p>
            <a:endParaRPr lang="en-US" dirty="0"/>
          </a:p>
          <a:p>
            <a:endParaRPr lang="en-US" dirty="0"/>
          </a:p>
        </p:txBody>
      </p:sp>
      <p:pic>
        <p:nvPicPr>
          <p:cNvPr id="5" name="Picture 2" descr="M:\Other\Photos\ShutterStock purchases\Technology\shutterstock_85351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2524" y="3980269"/>
            <a:ext cx="3486727" cy="22028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741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a:t>
            </a:r>
          </a:p>
        </p:txBody>
      </p:sp>
      <p:sp>
        <p:nvSpPr>
          <p:cNvPr id="3" name="Content Placeholder 2"/>
          <p:cNvSpPr>
            <a:spLocks noGrp="1"/>
          </p:cNvSpPr>
          <p:nvPr>
            <p:ph idx="1"/>
          </p:nvPr>
        </p:nvSpPr>
        <p:spPr>
          <a:xfrm>
            <a:off x="1484310" y="2118359"/>
            <a:ext cx="10018713" cy="3124201"/>
          </a:xfrm>
        </p:spPr>
        <p:txBody>
          <a:bodyPr/>
          <a:lstStyle/>
          <a:p>
            <a:pPr marL="0" indent="0">
              <a:buNone/>
            </a:pPr>
            <a:r>
              <a:rPr lang="en-US" dirty="0"/>
              <a:t>In case of a disaster, the County Emergency Management Department takes over the operations of the entire county.</a:t>
            </a:r>
          </a:p>
          <a:p>
            <a:pPr marL="0" indent="0">
              <a:buNone/>
            </a:pPr>
            <a:endParaRPr lang="en-US" dirty="0"/>
          </a:p>
          <a:p>
            <a:pPr marL="914400" lvl="1" indent="-457200">
              <a:buSzPct val="100000"/>
              <a:buFont typeface="+mj-lt"/>
              <a:buAutoNum type="alphaUcPeriod"/>
            </a:pPr>
            <a:r>
              <a:rPr lang="en-US" sz="2400" dirty="0"/>
              <a:t>True</a:t>
            </a:r>
          </a:p>
          <a:p>
            <a:pPr marL="914400" lvl="1" indent="-457200">
              <a:buSzPct val="100000"/>
              <a:buFont typeface="+mj-lt"/>
              <a:buAutoNum type="alphaUcPeriod"/>
            </a:pPr>
            <a:r>
              <a:rPr lang="en-US" sz="2400" dirty="0"/>
              <a:t>False</a:t>
            </a:r>
          </a:p>
        </p:txBody>
      </p:sp>
    </p:spTree>
    <p:extLst>
      <p:ext uri="{BB962C8B-B14F-4D97-AF65-F5344CB8AC3E}">
        <p14:creationId xmlns:p14="http://schemas.microsoft.com/office/powerpoint/2010/main" val="2066710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17 - Reporting Requirements</a:t>
            </a:r>
          </a:p>
        </p:txBody>
      </p:sp>
      <p:sp>
        <p:nvSpPr>
          <p:cNvPr id="3" name="Content Placeholder 2"/>
          <p:cNvSpPr>
            <a:spLocks noGrp="1"/>
          </p:cNvSpPr>
          <p:nvPr>
            <p:ph idx="1"/>
          </p:nvPr>
        </p:nvSpPr>
        <p:spPr>
          <a:xfrm>
            <a:off x="1484311" y="2301239"/>
            <a:ext cx="10018713" cy="3124201"/>
          </a:xfrm>
        </p:spPr>
        <p:txBody>
          <a:bodyPr/>
          <a:lstStyle/>
          <a:p>
            <a:r>
              <a:rPr lang="en-US" dirty="0"/>
              <a:t>The Joint Legislative Auditing Committee (JLAC) has prepared a comprehensive listing of reporting requirements for local governments including special districts</a:t>
            </a:r>
          </a:p>
          <a:p>
            <a:r>
              <a:rPr lang="en-US" dirty="0"/>
              <a:t>The Office of Economic &amp; Demographic Research (EDR) has prepared a calendar related to local government financial reporting</a:t>
            </a:r>
          </a:p>
        </p:txBody>
      </p:sp>
    </p:spTree>
    <p:extLst>
      <p:ext uri="{BB962C8B-B14F-4D97-AF65-F5344CB8AC3E}">
        <p14:creationId xmlns:p14="http://schemas.microsoft.com/office/powerpoint/2010/main" val="762852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18 - Retirement Plans</a:t>
            </a:r>
          </a:p>
        </p:txBody>
      </p:sp>
      <p:sp>
        <p:nvSpPr>
          <p:cNvPr id="3" name="Content Placeholder 2"/>
          <p:cNvSpPr>
            <a:spLocks noGrp="1"/>
          </p:cNvSpPr>
          <p:nvPr>
            <p:ph idx="1"/>
          </p:nvPr>
        </p:nvSpPr>
        <p:spPr>
          <a:xfrm>
            <a:off x="1484311" y="2480010"/>
            <a:ext cx="9811763" cy="3389746"/>
          </a:xfrm>
        </p:spPr>
        <p:txBody>
          <a:bodyPr/>
          <a:lstStyle/>
          <a:p>
            <a:pPr>
              <a:buFont typeface="Arial" panose="020B0604020202020204" pitchFamily="34" charset="0"/>
              <a:buChar char="•"/>
            </a:pPr>
            <a:r>
              <a:rPr lang="en-US" dirty="0">
                <a:latin typeface="Corbel" panose="020B0503020204020204" pitchFamily="34" charset="0"/>
                <a:cs typeface="Times New Roman" panose="02020603050405020304" pitchFamily="18" charset="0"/>
              </a:rPr>
              <a:t>Retirement plans fall into three general categories</a:t>
            </a:r>
          </a:p>
          <a:p>
            <a:pPr>
              <a:buFont typeface="Arial" panose="020B0604020202020204" pitchFamily="34" charset="0"/>
              <a:buChar char="•"/>
            </a:pPr>
            <a:r>
              <a:rPr lang="en-US" dirty="0">
                <a:latin typeface="Corbel" panose="020B0503020204020204" pitchFamily="34" charset="0"/>
                <a:cs typeface="Times New Roman" panose="02020603050405020304" pitchFamily="18" charset="0"/>
              </a:rPr>
              <a:t>Deferred Retirement Option Plans (DROP)</a:t>
            </a:r>
          </a:p>
          <a:p>
            <a:pPr>
              <a:buFont typeface="Arial" panose="020B0604020202020204" pitchFamily="34" charset="0"/>
              <a:buChar char="•"/>
            </a:pPr>
            <a:r>
              <a:rPr lang="en-US" dirty="0">
                <a:latin typeface="Corbel" panose="020B0503020204020204" pitchFamily="34" charset="0"/>
                <a:cs typeface="Times New Roman" panose="02020603050405020304" pitchFamily="18" charset="0"/>
              </a:rPr>
              <a:t>Essential Elements of a Retirement Plan</a:t>
            </a:r>
          </a:p>
          <a:p>
            <a:pPr>
              <a:buFont typeface="Arial" panose="020B0604020202020204" pitchFamily="34" charset="0"/>
              <a:buChar char="•"/>
            </a:pPr>
            <a:r>
              <a:rPr lang="en-US" dirty="0">
                <a:latin typeface="Corbel" panose="020B0503020204020204" pitchFamily="34" charset="0"/>
                <a:cs typeface="Times New Roman" panose="02020603050405020304" pitchFamily="18" charset="0"/>
              </a:rPr>
              <a:t>Financial Accounting for Pension Plans</a:t>
            </a:r>
          </a:p>
          <a:p>
            <a:pPr>
              <a:buFont typeface="Arial" panose="020B0604020202020204" pitchFamily="34" charset="0"/>
              <a:buChar char="•"/>
            </a:pPr>
            <a:endParaRPr lang="en-US" dirty="0">
              <a:latin typeface="Corbel" panose="020B0503020204020204" pitchFamily="34"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941" y="4454432"/>
            <a:ext cx="3696133" cy="1415324"/>
          </a:xfrm>
          <a:prstGeom prst="rect">
            <a:avLst/>
          </a:prstGeom>
        </p:spPr>
      </p:pic>
    </p:spTree>
    <p:extLst>
      <p:ext uri="{BB962C8B-B14F-4D97-AF65-F5344CB8AC3E}">
        <p14:creationId xmlns:p14="http://schemas.microsoft.com/office/powerpoint/2010/main" val="3870719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19 - Revenues</a:t>
            </a:r>
          </a:p>
        </p:txBody>
      </p:sp>
      <p:sp>
        <p:nvSpPr>
          <p:cNvPr id="4" name="Content Placeholder 3"/>
          <p:cNvSpPr>
            <a:spLocks noGrp="1"/>
          </p:cNvSpPr>
          <p:nvPr>
            <p:ph idx="1"/>
          </p:nvPr>
        </p:nvSpPr>
        <p:spPr>
          <a:xfrm>
            <a:off x="1649641" y="2438399"/>
            <a:ext cx="10018714" cy="3223491"/>
          </a:xfrm>
        </p:spPr>
        <p:txBody>
          <a:bodyPr>
            <a:normAutofit/>
          </a:bodyPr>
          <a:lstStyle/>
          <a:p>
            <a:r>
              <a:rPr lang="en-US" dirty="0"/>
              <a:t>Authorized By State Constitution and State Law</a:t>
            </a:r>
          </a:p>
          <a:p>
            <a:r>
              <a:rPr lang="en-US" dirty="0"/>
              <a:t>Home Rule Authority Revenues</a:t>
            </a:r>
          </a:p>
          <a:p>
            <a:r>
              <a:rPr lang="en-US" dirty="0"/>
              <a:t>Revenues Authorized By the Legislature</a:t>
            </a:r>
          </a:p>
          <a:p>
            <a:r>
              <a:rPr lang="en-US" dirty="0"/>
              <a:t>Financial Reporting Issues For Revenues</a:t>
            </a:r>
          </a:p>
          <a:p>
            <a:pPr marL="0" indent="0">
              <a:buNone/>
            </a:pPr>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5371" y="4050144"/>
            <a:ext cx="2466975" cy="1847850"/>
          </a:xfrm>
          <a:prstGeom prst="rect">
            <a:avLst/>
          </a:prstGeom>
        </p:spPr>
      </p:pic>
    </p:spTree>
    <p:extLst>
      <p:ext uri="{BB962C8B-B14F-4D97-AF65-F5344CB8AC3E}">
        <p14:creationId xmlns:p14="http://schemas.microsoft.com/office/powerpoint/2010/main" val="1883348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a:xfrm>
            <a:off x="1691639" y="2240280"/>
            <a:ext cx="10308271" cy="3307958"/>
          </a:xfrm>
        </p:spPr>
        <p:txBody>
          <a:bodyPr/>
          <a:lstStyle/>
          <a:p>
            <a:pPr marL="0" indent="0">
              <a:buNone/>
            </a:pPr>
            <a:r>
              <a:rPr lang="en-US" dirty="0"/>
              <a:t>In what </a:t>
            </a:r>
            <a:r>
              <a:rPr lang="en-US"/>
              <a:t>fund types </a:t>
            </a:r>
            <a:r>
              <a:rPr lang="en-US" dirty="0"/>
              <a:t>of the Financial Statements are Ad Valorem and State Shared Revenues Usually Recorded ? </a:t>
            </a:r>
          </a:p>
          <a:p>
            <a:pPr marL="971550" lvl="1" indent="-514350">
              <a:buSzPct val="100000"/>
              <a:buFont typeface="+mj-lt"/>
              <a:buAutoNum type="alphaUcPeriod"/>
            </a:pPr>
            <a:r>
              <a:rPr lang="en-US" sz="2400" dirty="0"/>
              <a:t>Governmental</a:t>
            </a:r>
          </a:p>
          <a:p>
            <a:pPr marL="971550" lvl="1" indent="-514350">
              <a:buSzPct val="100000"/>
              <a:buFont typeface="+mj-lt"/>
              <a:buAutoNum type="alphaUcPeriod"/>
            </a:pPr>
            <a:r>
              <a:rPr lang="en-US" sz="2400" dirty="0"/>
              <a:t>Business Type</a:t>
            </a:r>
          </a:p>
          <a:p>
            <a:pPr marL="971550" lvl="1" indent="-514350">
              <a:buSzPct val="100000"/>
              <a:buFont typeface="+mj-lt"/>
              <a:buAutoNum type="alphaUcPeriod"/>
            </a:pPr>
            <a:r>
              <a:rPr lang="en-US" sz="2400" dirty="0"/>
              <a:t>Fiduciary</a:t>
            </a:r>
          </a:p>
          <a:p>
            <a:pPr marL="971550" lvl="1" indent="-514350">
              <a:buSzPct val="100000"/>
              <a:buFont typeface="+mj-lt"/>
              <a:buAutoNum type="alphaUcPeriod"/>
            </a:pPr>
            <a:r>
              <a:rPr lang="en-US" sz="2400" dirty="0"/>
              <a:t>None</a:t>
            </a:r>
          </a:p>
        </p:txBody>
      </p:sp>
    </p:spTree>
    <p:extLst>
      <p:ext uri="{BB962C8B-B14F-4D97-AF65-F5344CB8AC3E}">
        <p14:creationId xmlns:p14="http://schemas.microsoft.com/office/powerpoint/2010/main" val="2320951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20 - Risk Management</a:t>
            </a:r>
          </a:p>
        </p:txBody>
      </p:sp>
      <p:sp>
        <p:nvSpPr>
          <p:cNvPr id="3" name="Content Placeholder 2"/>
          <p:cNvSpPr>
            <a:spLocks noGrp="1"/>
          </p:cNvSpPr>
          <p:nvPr>
            <p:ph idx="1"/>
          </p:nvPr>
        </p:nvSpPr>
        <p:spPr/>
        <p:txBody>
          <a:bodyPr>
            <a:normAutofit/>
          </a:bodyPr>
          <a:lstStyle/>
          <a:p>
            <a:r>
              <a:rPr lang="en-US" dirty="0"/>
              <a:t>Implementing Risk Management Program</a:t>
            </a:r>
          </a:p>
          <a:p>
            <a:pPr lvl="1">
              <a:buSzPct val="130000"/>
              <a:buFont typeface="Wingdings" panose="05000000000000000000" pitchFamily="2" charset="2"/>
              <a:buChar char="§"/>
            </a:pPr>
            <a:r>
              <a:rPr lang="en-US" sz="2400" dirty="0"/>
              <a:t>Identifying Types of Risks</a:t>
            </a:r>
          </a:p>
          <a:p>
            <a:pPr lvl="1">
              <a:buSzPct val="130000"/>
              <a:buFont typeface="Wingdings" panose="05000000000000000000" pitchFamily="2" charset="2"/>
              <a:buChar char="§"/>
            </a:pPr>
            <a:r>
              <a:rPr lang="en-US" sz="2400" dirty="0"/>
              <a:t>Transfer or Retain Risk? – Risk Assessments</a:t>
            </a:r>
          </a:p>
          <a:p>
            <a:pPr lvl="1">
              <a:buSzPct val="130000"/>
              <a:buFont typeface="Wingdings" panose="05000000000000000000" pitchFamily="2" charset="2"/>
              <a:buChar char="§"/>
            </a:pPr>
            <a:r>
              <a:rPr lang="en-US" sz="2400" dirty="0"/>
              <a:t>Traditional Insurance Coverages vs. Self Insurance</a:t>
            </a:r>
          </a:p>
          <a:p>
            <a:pPr lvl="1">
              <a:buSzPct val="130000"/>
              <a:buFont typeface="Wingdings" panose="05000000000000000000" pitchFamily="2" charset="2"/>
              <a:buChar char="§"/>
            </a:pPr>
            <a:r>
              <a:rPr lang="en-US" sz="2400" dirty="0"/>
              <a:t>Public Entity Risk Pools</a:t>
            </a:r>
          </a:p>
          <a:p>
            <a:pPr lvl="1">
              <a:buSzPct val="130000"/>
              <a:buFont typeface="Wingdings" panose="05000000000000000000" pitchFamily="2" charset="2"/>
              <a:buChar char="§"/>
            </a:pPr>
            <a:r>
              <a:rPr lang="en-US" sz="2400" dirty="0"/>
              <a:t>Risk Avoidance, Safety Programs</a:t>
            </a:r>
          </a:p>
          <a:p>
            <a:pPr lvl="1"/>
            <a:endParaRPr lang="en-US" dirty="0"/>
          </a:p>
        </p:txBody>
      </p:sp>
    </p:spTree>
    <p:extLst>
      <p:ext uri="{BB962C8B-B14F-4D97-AF65-F5344CB8AC3E}">
        <p14:creationId xmlns:p14="http://schemas.microsoft.com/office/powerpoint/2010/main" val="257305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490" y="1082040"/>
            <a:ext cx="8229600" cy="1143000"/>
          </a:xfrm>
        </p:spPr>
        <p:txBody>
          <a:bodyPr>
            <a:normAutofit/>
          </a:bodyPr>
          <a:lstStyle/>
          <a:p>
            <a:r>
              <a:rPr lang="en-US" dirty="0"/>
              <a:t>Section 21 - Strategic Planning</a:t>
            </a:r>
          </a:p>
        </p:txBody>
      </p:sp>
      <p:sp>
        <p:nvSpPr>
          <p:cNvPr id="3" name="Content Placeholder 2"/>
          <p:cNvSpPr>
            <a:spLocks noGrp="1"/>
          </p:cNvSpPr>
          <p:nvPr>
            <p:ph idx="1"/>
          </p:nvPr>
        </p:nvSpPr>
        <p:spPr>
          <a:xfrm>
            <a:off x="1691640" y="2451792"/>
            <a:ext cx="7241309" cy="2466110"/>
          </a:xfrm>
        </p:spPr>
        <p:txBody>
          <a:bodyPr>
            <a:normAutofit/>
          </a:bodyPr>
          <a:lstStyle/>
          <a:p>
            <a:pPr lvl="0"/>
            <a:r>
              <a:rPr lang="en-US" dirty="0"/>
              <a:t>Help organizations assess the current environment</a:t>
            </a:r>
          </a:p>
          <a:p>
            <a:pPr lvl="0"/>
            <a:r>
              <a:rPr lang="en-US" dirty="0"/>
              <a:t>Anticipate and respond to changes in the environment</a:t>
            </a:r>
          </a:p>
          <a:p>
            <a:pPr lvl="0"/>
            <a:r>
              <a:rPr lang="en-US" dirty="0"/>
              <a:t>Envision the future</a:t>
            </a:r>
          </a:p>
          <a:p>
            <a:r>
              <a:rPr lang="en-US" dirty="0"/>
              <a:t>Steps to Establishing a Strategic Plan</a:t>
            </a:r>
          </a:p>
        </p:txBody>
      </p:sp>
      <p:pic>
        <p:nvPicPr>
          <p:cNvPr id="5" name="Picture 2" descr="M:\Other\Photos\ShutterStock purchases\Facebook Posts\SNAP TLH plan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849774"/>
            <a:ext cx="4866179" cy="21362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218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360" y="759691"/>
            <a:ext cx="8229600" cy="1143000"/>
          </a:xfrm>
        </p:spPr>
        <p:txBody>
          <a:bodyPr>
            <a:normAutofit/>
          </a:bodyPr>
          <a:lstStyle/>
          <a:p>
            <a:r>
              <a:rPr lang="en-US" dirty="0"/>
              <a:t>Section 22 - Unclaimed Property</a:t>
            </a:r>
          </a:p>
        </p:txBody>
      </p:sp>
      <p:pic>
        <p:nvPicPr>
          <p:cNvPr id="5122" name="Picture 2" descr="M:\Other\Photos\ShutterStock purchases\General BusinessTax Images\credit c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004" y="4853848"/>
            <a:ext cx="2711163" cy="19353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910130" y="2121515"/>
            <a:ext cx="8980466" cy="2513509"/>
          </a:xfrm>
          <a:prstGeom prst="rect">
            <a:avLst/>
          </a:prstGeom>
        </p:spPr>
        <p:txBody>
          <a:bodyPr wrap="square">
            <a:spAutoFit/>
          </a:bodyPr>
          <a:lstStyle/>
          <a:p>
            <a:pPr lvl="1" indent="-457200">
              <a:spcAft>
                <a:spcPts val="400"/>
              </a:spcAft>
              <a:buClr>
                <a:schemeClr val="accent1"/>
              </a:buClr>
              <a:buSzPct val="145000"/>
              <a:buFont typeface="Arial" panose="020B0604020202020204" pitchFamily="34" charset="0"/>
              <a:buChar char="•"/>
            </a:pPr>
            <a:r>
              <a:rPr lang="en-US" sz="2400" dirty="0"/>
              <a:t>Local governments must comply with the unclaimed property provisions</a:t>
            </a:r>
          </a:p>
          <a:p>
            <a:pPr lvl="1" indent="-457200">
              <a:spcAft>
                <a:spcPts val="400"/>
              </a:spcAft>
              <a:buClr>
                <a:schemeClr val="accent1"/>
              </a:buClr>
              <a:buSzPct val="145000"/>
              <a:buFont typeface="Arial" panose="020B0604020202020204" pitchFamily="34" charset="0"/>
              <a:buChar char="•"/>
            </a:pPr>
            <a:r>
              <a:rPr lang="en-US" sz="2400" dirty="0"/>
              <a:t>Monetary penalties can be imposed for noncompliance</a:t>
            </a:r>
          </a:p>
          <a:p>
            <a:pPr lvl="1" indent="-457200">
              <a:spcAft>
                <a:spcPts val="400"/>
              </a:spcAft>
              <a:buClr>
                <a:schemeClr val="accent1"/>
              </a:buClr>
              <a:buSzPct val="145000"/>
              <a:buFont typeface="Arial" panose="020B0604020202020204" pitchFamily="34" charset="0"/>
              <a:buChar char="•"/>
            </a:pPr>
            <a:r>
              <a:rPr lang="en-US" sz="2400" dirty="0"/>
              <a:t>Recordkeeping</a:t>
            </a:r>
          </a:p>
          <a:p>
            <a:pPr lvl="1" indent="-457200">
              <a:spcAft>
                <a:spcPts val="400"/>
              </a:spcAft>
              <a:buClr>
                <a:schemeClr val="accent1"/>
              </a:buClr>
              <a:buSzPct val="145000"/>
              <a:buFont typeface="Arial" panose="020B0604020202020204" pitchFamily="34" charset="0"/>
              <a:buChar char="•"/>
            </a:pPr>
            <a:r>
              <a:rPr lang="en-US" sz="2400" dirty="0"/>
              <a:t>Abandoned or Lost Tangible Personal Property</a:t>
            </a:r>
          </a:p>
          <a:p>
            <a:pPr lvl="1" indent="-457200">
              <a:spcAft>
                <a:spcPts val="400"/>
              </a:spcAft>
              <a:buClr>
                <a:schemeClr val="accent1"/>
              </a:buClr>
              <a:buSzPct val="145000"/>
              <a:buFont typeface="Arial" panose="020B0604020202020204" pitchFamily="34" charset="0"/>
              <a:buChar char="•"/>
            </a:pPr>
            <a:r>
              <a:rPr lang="en-US" sz="2400" dirty="0"/>
              <a:t>Helpful Suggestion - </a:t>
            </a:r>
            <a:r>
              <a:rPr lang="en-US" sz="2400" u="sng" dirty="0">
                <a:hlinkClick r:id="rId3"/>
              </a:rPr>
              <a:t>http://www.fltreasurehunt.org/index.jsp</a:t>
            </a:r>
            <a:endParaRPr lang="en-US" sz="2800" dirty="0"/>
          </a:p>
        </p:txBody>
      </p:sp>
    </p:spTree>
    <p:extLst>
      <p:ext uri="{BB962C8B-B14F-4D97-AF65-F5344CB8AC3E}">
        <p14:creationId xmlns:p14="http://schemas.microsoft.com/office/powerpoint/2010/main" val="379822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57797" y="2727548"/>
            <a:ext cx="2693669" cy="2823186"/>
          </a:xfrm>
          <a:prstGeom prst="rect">
            <a:avLst/>
          </a:prstGeom>
        </p:spPr>
      </p:pic>
      <p:sp>
        <p:nvSpPr>
          <p:cNvPr id="2" name="Title 1"/>
          <p:cNvSpPr>
            <a:spLocks noGrp="1"/>
          </p:cNvSpPr>
          <p:nvPr>
            <p:ph type="title"/>
          </p:nvPr>
        </p:nvSpPr>
        <p:spPr>
          <a:xfrm>
            <a:off x="1502784" y="713509"/>
            <a:ext cx="10018713" cy="865909"/>
          </a:xfrm>
        </p:spPr>
        <p:txBody>
          <a:bodyPr/>
          <a:lstStyle/>
          <a:p>
            <a:r>
              <a:rPr lang="en-US" dirty="0"/>
              <a:t>Section 1 - Accounting</a:t>
            </a:r>
          </a:p>
        </p:txBody>
      </p:sp>
      <p:sp>
        <p:nvSpPr>
          <p:cNvPr id="3" name="Content Placeholder 2"/>
          <p:cNvSpPr>
            <a:spLocks noGrp="1"/>
          </p:cNvSpPr>
          <p:nvPr>
            <p:ph idx="1"/>
          </p:nvPr>
        </p:nvSpPr>
        <p:spPr>
          <a:xfrm>
            <a:off x="1502784" y="1349137"/>
            <a:ext cx="9192224" cy="4831973"/>
          </a:xfrm>
        </p:spPr>
        <p:txBody>
          <a:bodyPr>
            <a:normAutofit/>
          </a:bodyPr>
          <a:lstStyle/>
          <a:p>
            <a:pPr algn="just"/>
            <a:r>
              <a:rPr lang="en-US" sz="2400" dirty="0"/>
              <a:t>The official source of generally accepted accounting principles (GAAP) for local governments is the Governmental Accounting Standards Board (GASB)</a:t>
            </a:r>
          </a:p>
          <a:p>
            <a:pPr marL="0" indent="0" algn="just">
              <a:buNone/>
            </a:pPr>
            <a:endParaRPr lang="en-US" sz="2400" dirty="0"/>
          </a:p>
          <a:p>
            <a:pPr marL="0" indent="0" algn="just">
              <a:buNone/>
            </a:pPr>
            <a:endParaRPr lang="en-US" dirty="0"/>
          </a:p>
          <a:p>
            <a:pPr marL="0" indent="0" algn="just">
              <a:buNone/>
            </a:pPr>
            <a:endParaRPr lang="en-US" sz="2400" dirty="0"/>
          </a:p>
          <a:p>
            <a:pPr algn="just"/>
            <a:r>
              <a:rPr lang="en-US" sz="2400" dirty="0"/>
              <a:t>218.33 F.S., requires local governments to follow uniform accounting practices and procedures and a uniform chart of accounts as established by the Florida Department of Financial Services (DFS)</a:t>
            </a:r>
          </a:p>
        </p:txBody>
      </p:sp>
    </p:spTree>
    <p:extLst>
      <p:ext uri="{BB962C8B-B14F-4D97-AF65-F5344CB8AC3E}">
        <p14:creationId xmlns:p14="http://schemas.microsoft.com/office/powerpoint/2010/main" val="19430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a:xfrm>
            <a:off x="1819590" y="2042159"/>
            <a:ext cx="10018713" cy="3124201"/>
          </a:xfrm>
        </p:spPr>
        <p:txBody>
          <a:bodyPr>
            <a:normAutofit/>
          </a:bodyPr>
          <a:lstStyle/>
          <a:p>
            <a:pPr marL="0" indent="0">
              <a:buNone/>
            </a:pPr>
            <a:r>
              <a:rPr lang="en-US" dirty="0"/>
              <a:t>Unclaimed property laws apply to?</a:t>
            </a:r>
          </a:p>
          <a:p>
            <a:pPr marL="0" indent="0">
              <a:buNone/>
            </a:pPr>
            <a:endParaRPr lang="en-US" dirty="0"/>
          </a:p>
          <a:p>
            <a:pPr marL="971550" lvl="1" indent="-514350">
              <a:buSzPct val="100000"/>
              <a:buFont typeface="+mj-lt"/>
              <a:buAutoNum type="alphaUcPeriod"/>
            </a:pPr>
            <a:r>
              <a:rPr lang="en-US" sz="2400" dirty="0"/>
              <a:t>Wages</a:t>
            </a:r>
          </a:p>
          <a:p>
            <a:pPr marL="971550" lvl="1" indent="-514350">
              <a:buSzPct val="100000"/>
              <a:buFont typeface="+mj-lt"/>
              <a:buAutoNum type="alphaUcPeriod"/>
            </a:pPr>
            <a:r>
              <a:rPr lang="en-US" sz="2400" dirty="0"/>
              <a:t>Vendor Payments</a:t>
            </a:r>
          </a:p>
          <a:p>
            <a:pPr marL="971550" lvl="1" indent="-514350">
              <a:buSzPct val="100000"/>
              <a:buFont typeface="+mj-lt"/>
              <a:buAutoNum type="alphaUcPeriod"/>
            </a:pPr>
            <a:r>
              <a:rPr lang="en-US" sz="2400" dirty="0"/>
              <a:t>Both</a:t>
            </a:r>
          </a:p>
        </p:txBody>
      </p:sp>
    </p:spTree>
    <p:extLst>
      <p:ext uri="{BB962C8B-B14F-4D97-AF65-F5344CB8AC3E}">
        <p14:creationId xmlns:p14="http://schemas.microsoft.com/office/powerpoint/2010/main" val="476445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1484310" y="2148839"/>
            <a:ext cx="10018713" cy="3124201"/>
          </a:xfrm>
        </p:spPr>
        <p:txBody>
          <a:bodyPr/>
          <a:lstStyle/>
          <a:p>
            <a:r>
              <a:rPr lang="en-US" dirty="0"/>
              <a:t>Basic Government Resource Manual                       </a:t>
            </a:r>
            <a:r>
              <a:rPr lang="en-US" dirty="0">
                <a:hlinkClick r:id="rId2"/>
              </a:rPr>
              <a:t>http://www.fgfoa.org/resources/on-line-manual</a:t>
            </a:r>
            <a:endParaRPr lang="en-US" dirty="0"/>
          </a:p>
          <a:p>
            <a:endParaRPr lang="en-US" dirty="0"/>
          </a:p>
          <a:p>
            <a:r>
              <a:rPr lang="en-US" dirty="0"/>
              <a:t>Questions, ideas, potential changes e-mail the Technical Resources Committee Chair, Melissa Burns at mburns@cityofsab.org</a:t>
            </a:r>
          </a:p>
        </p:txBody>
      </p:sp>
    </p:spTree>
    <p:extLst>
      <p:ext uri="{BB962C8B-B14F-4D97-AF65-F5344CB8AC3E}">
        <p14:creationId xmlns:p14="http://schemas.microsoft.com/office/powerpoint/2010/main" val="238303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92666"/>
          </a:xfrm>
        </p:spPr>
        <p:txBody>
          <a:bodyPr/>
          <a:lstStyle/>
          <a:p>
            <a:r>
              <a:rPr lang="en-US" dirty="0"/>
              <a:t>Section 2 - Annual Financial Audit</a:t>
            </a:r>
          </a:p>
        </p:txBody>
      </p:sp>
      <p:sp>
        <p:nvSpPr>
          <p:cNvPr id="3" name="Content Placeholder 2"/>
          <p:cNvSpPr>
            <a:spLocks noGrp="1"/>
          </p:cNvSpPr>
          <p:nvPr>
            <p:ph idx="1"/>
          </p:nvPr>
        </p:nvSpPr>
        <p:spPr>
          <a:xfrm>
            <a:off x="1484311" y="2382982"/>
            <a:ext cx="10018713" cy="3038763"/>
          </a:xfrm>
        </p:spPr>
        <p:txBody>
          <a:bodyPr>
            <a:normAutofit fontScale="92500" lnSpcReduction="10000"/>
          </a:bodyPr>
          <a:lstStyle/>
          <a:p>
            <a:r>
              <a:rPr lang="en-US" sz="2600" dirty="0"/>
              <a:t>Properly performed audits play a vital role in the public sector by helping to preserve the integrity of public functions and by maintaining citizens’ confidence in their elected leaders</a:t>
            </a:r>
          </a:p>
          <a:p>
            <a:r>
              <a:rPr lang="en-US" sz="2600" dirty="0"/>
              <a:t>Annual audited financial report could also be required to include a “single audit”</a:t>
            </a:r>
          </a:p>
          <a:p>
            <a:r>
              <a:rPr lang="en-US" sz="2600" dirty="0"/>
              <a:t>Information must also be submitted to the Auditor General. </a:t>
            </a:r>
          </a:p>
          <a:p>
            <a:r>
              <a:rPr lang="en-US" sz="2600" dirty="0"/>
              <a:t>Auditor Selection Process</a:t>
            </a:r>
          </a:p>
          <a:p>
            <a:pPr marL="0" indent="0">
              <a:buNone/>
            </a:pPr>
            <a:endParaRPr lang="en-US" dirty="0"/>
          </a:p>
          <a:p>
            <a:endParaRPr lang="en-US" dirty="0"/>
          </a:p>
        </p:txBody>
      </p:sp>
    </p:spTree>
    <p:extLst>
      <p:ext uri="{BB962C8B-B14F-4D97-AF65-F5344CB8AC3E}">
        <p14:creationId xmlns:p14="http://schemas.microsoft.com/office/powerpoint/2010/main" val="64740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 Annual Financial Reporting</a:t>
            </a:r>
          </a:p>
        </p:txBody>
      </p:sp>
      <p:sp>
        <p:nvSpPr>
          <p:cNvPr id="3" name="Content Placeholder 2"/>
          <p:cNvSpPr>
            <a:spLocks noGrp="1"/>
          </p:cNvSpPr>
          <p:nvPr>
            <p:ph idx="1"/>
          </p:nvPr>
        </p:nvSpPr>
        <p:spPr>
          <a:xfrm>
            <a:off x="1342663" y="2050275"/>
            <a:ext cx="10160361" cy="3124201"/>
          </a:xfrm>
        </p:spPr>
        <p:txBody>
          <a:bodyPr>
            <a:noAutofit/>
          </a:bodyPr>
          <a:lstStyle/>
          <a:p>
            <a:r>
              <a:rPr lang="en-US" dirty="0"/>
              <a:t>Local governments are accountable for how they spend public funds</a:t>
            </a:r>
          </a:p>
          <a:p>
            <a:r>
              <a:rPr lang="en-US" dirty="0"/>
              <a:t>Two types of local government annual financial reporting:</a:t>
            </a:r>
          </a:p>
          <a:p>
            <a:pPr lvl="1">
              <a:buSzPct val="130000"/>
              <a:buFont typeface="Wingdings" panose="05000000000000000000" pitchFamily="2" charset="2"/>
              <a:buChar char="§"/>
            </a:pPr>
            <a:r>
              <a:rPr lang="en-US" sz="2400" dirty="0"/>
              <a:t>State Annual Financial Report (AFR)</a:t>
            </a:r>
          </a:p>
          <a:p>
            <a:pPr lvl="1">
              <a:buSzPct val="130000"/>
              <a:buFont typeface="Wingdings" panose="05000000000000000000" pitchFamily="2" charset="2"/>
              <a:buChar char="§"/>
            </a:pPr>
            <a:r>
              <a:rPr lang="en-US" sz="2400" dirty="0"/>
              <a:t>Comprehensive Annual Financial Report (CAFR)</a:t>
            </a:r>
          </a:p>
          <a:p>
            <a:pPr lvl="1">
              <a:buSzPct val="130000"/>
              <a:buFont typeface="Wingdings" panose="05000000000000000000" pitchFamily="2" charset="2"/>
              <a:buChar cha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3046" y="4104332"/>
            <a:ext cx="2488074" cy="1649701"/>
          </a:xfrm>
          <a:prstGeom prst="rect">
            <a:avLst/>
          </a:prstGeom>
        </p:spPr>
      </p:pic>
    </p:spTree>
    <p:extLst>
      <p:ext uri="{BB962C8B-B14F-4D97-AF65-F5344CB8AC3E}">
        <p14:creationId xmlns:p14="http://schemas.microsoft.com/office/powerpoint/2010/main" val="2067361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p>
        </p:txBody>
      </p:sp>
      <p:sp>
        <p:nvSpPr>
          <p:cNvPr id="3" name="Content Placeholder 2"/>
          <p:cNvSpPr>
            <a:spLocks noGrp="1"/>
          </p:cNvSpPr>
          <p:nvPr>
            <p:ph idx="1"/>
          </p:nvPr>
        </p:nvSpPr>
        <p:spPr>
          <a:xfrm>
            <a:off x="1484310" y="2340529"/>
            <a:ext cx="10018713" cy="3450672"/>
          </a:xfrm>
        </p:spPr>
        <p:txBody>
          <a:bodyPr/>
          <a:lstStyle/>
          <a:p>
            <a:pPr marL="0" indent="0">
              <a:buNone/>
            </a:pPr>
            <a:r>
              <a:rPr lang="en-US" dirty="0"/>
              <a:t>What is the official source on generally accepted accounting principles for local governments?</a:t>
            </a:r>
          </a:p>
          <a:p>
            <a:pPr marL="914400" lvl="1" indent="-457200">
              <a:buSzPct val="100000"/>
              <a:buFont typeface="+mj-lt"/>
              <a:buAutoNum type="alphaUcPeriod"/>
            </a:pPr>
            <a:r>
              <a:rPr lang="en-US" dirty="0"/>
              <a:t>Auditor General</a:t>
            </a:r>
          </a:p>
          <a:p>
            <a:pPr marL="914400" lvl="1" indent="-457200">
              <a:buSzPct val="100000"/>
              <a:buFont typeface="+mj-lt"/>
              <a:buAutoNum type="alphaUcPeriod"/>
            </a:pPr>
            <a:r>
              <a:rPr lang="en-US" dirty="0"/>
              <a:t>DFS</a:t>
            </a:r>
          </a:p>
          <a:p>
            <a:pPr marL="914400" lvl="1" indent="-457200">
              <a:buSzPct val="100000"/>
              <a:buFont typeface="+mj-lt"/>
              <a:buAutoNum type="alphaUcPeriod"/>
            </a:pPr>
            <a:r>
              <a:rPr lang="en-US" dirty="0"/>
              <a:t>GASB</a:t>
            </a:r>
          </a:p>
          <a:p>
            <a:pPr marL="914400" lvl="1" indent="-457200">
              <a:buSzPct val="100000"/>
              <a:buFont typeface="+mj-lt"/>
              <a:buAutoNum type="alphaUcPeriod"/>
            </a:pPr>
            <a:r>
              <a:rPr lang="en-US" dirty="0"/>
              <a:t>FL Statutes</a:t>
            </a:r>
          </a:p>
          <a:p>
            <a:pPr marL="457200" lvl="1" indent="0">
              <a:buNone/>
            </a:pPr>
            <a:endParaRPr lang="en-US" dirty="0"/>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406" y="828472"/>
            <a:ext cx="1003519" cy="1369385"/>
          </a:xfrm>
          <a:prstGeom prst="rect">
            <a:avLst/>
          </a:prstGeom>
        </p:spPr>
      </p:pic>
    </p:spTree>
    <p:extLst>
      <p:ext uri="{BB962C8B-B14F-4D97-AF65-F5344CB8AC3E}">
        <p14:creationId xmlns:p14="http://schemas.microsoft.com/office/powerpoint/2010/main" val="353640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609600"/>
            <a:ext cx="8596668" cy="714233"/>
          </a:xfrm>
        </p:spPr>
        <p:txBody>
          <a:bodyPr/>
          <a:lstStyle/>
          <a:p>
            <a:pPr algn="ctr"/>
            <a:r>
              <a:rPr lang="en-US" dirty="0"/>
              <a:t>Section 4 - Budgeting</a:t>
            </a:r>
          </a:p>
        </p:txBody>
      </p:sp>
      <p:sp>
        <p:nvSpPr>
          <p:cNvPr id="3" name="Content Placeholder 2"/>
          <p:cNvSpPr>
            <a:spLocks noGrp="1"/>
          </p:cNvSpPr>
          <p:nvPr>
            <p:ph idx="1"/>
          </p:nvPr>
        </p:nvSpPr>
        <p:spPr>
          <a:xfrm>
            <a:off x="2055302" y="1505177"/>
            <a:ext cx="7218700" cy="3851564"/>
          </a:xfrm>
        </p:spPr>
        <p:txBody>
          <a:bodyPr>
            <a:normAutofit/>
          </a:bodyPr>
          <a:lstStyle/>
          <a:p>
            <a:r>
              <a:rPr lang="en-US" dirty="0"/>
              <a:t>What is a Budget?</a:t>
            </a:r>
          </a:p>
          <a:p>
            <a:r>
              <a:rPr lang="en-US" dirty="0"/>
              <a:t>Budget Development Cycle</a:t>
            </a:r>
          </a:p>
          <a:p>
            <a:r>
              <a:rPr lang="en-US" dirty="0"/>
              <a:t>Florida Statutory Requirements</a:t>
            </a:r>
          </a:p>
          <a:p>
            <a:r>
              <a:rPr lang="en-US" dirty="0"/>
              <a:t>Annual Budget Document and GFOA Award Program</a:t>
            </a:r>
          </a:p>
          <a:p>
            <a:endParaRPr lang="en-US" sz="2000" dirty="0"/>
          </a:p>
          <a:p>
            <a:endParaRPr lang="en-US" sz="2000" dirty="0"/>
          </a:p>
          <a:p>
            <a:pPr marL="0" indent="0">
              <a:buNone/>
            </a:pPr>
            <a:endParaRPr lang="en-US" sz="2000" dirty="0"/>
          </a:p>
        </p:txBody>
      </p:sp>
      <p:pic>
        <p:nvPicPr>
          <p:cNvPr id="4" name="Picture 2" descr="M:\Other\Photos\ShutterStock purchases\Misc\strategic planning_shutterstock_242400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9344" y="3927509"/>
            <a:ext cx="4839856" cy="2646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13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609600"/>
            <a:ext cx="8596668" cy="891654"/>
          </a:xfrm>
        </p:spPr>
        <p:txBody>
          <a:bodyPr/>
          <a:lstStyle/>
          <a:p>
            <a:pPr algn="ctr"/>
            <a:r>
              <a:rPr lang="en-US" dirty="0"/>
              <a:t>Section 5 - Capital Assets</a:t>
            </a:r>
          </a:p>
        </p:txBody>
      </p:sp>
      <p:sp>
        <p:nvSpPr>
          <p:cNvPr id="3" name="Content Placeholder 2"/>
          <p:cNvSpPr>
            <a:spLocks noGrp="1"/>
          </p:cNvSpPr>
          <p:nvPr>
            <p:ph idx="1"/>
          </p:nvPr>
        </p:nvSpPr>
        <p:spPr>
          <a:xfrm>
            <a:off x="1797666" y="1055427"/>
            <a:ext cx="7815489" cy="4763067"/>
          </a:xfrm>
        </p:spPr>
        <p:txBody>
          <a:bodyPr>
            <a:noAutofit/>
          </a:bodyPr>
          <a:lstStyle/>
          <a:p>
            <a:pPr>
              <a:spcBef>
                <a:spcPts val="0"/>
              </a:spcBef>
            </a:pPr>
            <a:r>
              <a:rPr lang="en-US" dirty="0"/>
              <a:t>Valuation Rules, what is cost?</a:t>
            </a:r>
          </a:p>
          <a:p>
            <a:r>
              <a:rPr lang="en-US" dirty="0"/>
              <a:t>Capitalization Threshold and Accountability</a:t>
            </a:r>
          </a:p>
          <a:p>
            <a:r>
              <a:rPr lang="en-US" dirty="0"/>
              <a:t>Capital Asset Maintenance and Replacement Policy</a:t>
            </a:r>
          </a:p>
          <a:p>
            <a:r>
              <a:rPr lang="en-US" dirty="0"/>
              <a:t>Depreciation</a:t>
            </a:r>
          </a:p>
          <a:p>
            <a:r>
              <a:rPr lang="en-US" dirty="0"/>
              <a:t>Capital Assets Reporting—GASB 34</a:t>
            </a:r>
          </a:p>
        </p:txBody>
      </p:sp>
    </p:spTree>
    <p:extLst>
      <p:ext uri="{BB962C8B-B14F-4D97-AF65-F5344CB8AC3E}">
        <p14:creationId xmlns:p14="http://schemas.microsoft.com/office/powerpoint/2010/main" val="151127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609600"/>
            <a:ext cx="8596668" cy="891654"/>
          </a:xfrm>
        </p:spPr>
        <p:txBody>
          <a:bodyPr/>
          <a:lstStyle/>
          <a:p>
            <a:pPr algn="ctr"/>
            <a:r>
              <a:rPr lang="en-US" dirty="0"/>
              <a:t>Section 6 - Capital Planning</a:t>
            </a:r>
          </a:p>
        </p:txBody>
      </p:sp>
      <p:sp>
        <p:nvSpPr>
          <p:cNvPr id="3" name="Content Placeholder 2"/>
          <p:cNvSpPr>
            <a:spLocks noGrp="1"/>
          </p:cNvSpPr>
          <p:nvPr>
            <p:ph idx="1"/>
          </p:nvPr>
        </p:nvSpPr>
        <p:spPr>
          <a:xfrm>
            <a:off x="1988190" y="1062182"/>
            <a:ext cx="9447906" cy="4789978"/>
          </a:xfrm>
        </p:spPr>
        <p:txBody>
          <a:bodyPr>
            <a:normAutofit/>
          </a:bodyPr>
          <a:lstStyle/>
          <a:p>
            <a:endParaRPr lang="en-US" sz="2000" dirty="0"/>
          </a:p>
          <a:p>
            <a:endParaRPr lang="en-US" sz="2000" dirty="0"/>
          </a:p>
          <a:p>
            <a:endParaRPr lang="en-US" sz="2600" dirty="0"/>
          </a:p>
          <a:p>
            <a:endParaRPr lang="en-US" sz="2600" dirty="0"/>
          </a:p>
          <a:p>
            <a:r>
              <a:rPr lang="en-US" sz="2600" dirty="0"/>
              <a:t>Capital Planning Life Cycle</a:t>
            </a:r>
          </a:p>
          <a:p>
            <a:r>
              <a:rPr lang="en-US" sz="2600" dirty="0"/>
              <a:t>Capital Planning Process</a:t>
            </a:r>
          </a:p>
          <a:p>
            <a:r>
              <a:rPr lang="en-US" sz="2600" dirty="0"/>
              <a:t>What is included in CIP (Capital Improvement Plan)?</a:t>
            </a:r>
          </a:p>
          <a:p>
            <a:r>
              <a:rPr lang="en-US" sz="2600" dirty="0"/>
              <a:t>Funding Capital Projects</a:t>
            </a:r>
          </a:p>
          <a:p>
            <a:pPr marL="0" indent="0">
              <a:buNone/>
            </a:pPr>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4875597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1173</TotalTime>
  <Words>1088</Words>
  <Application>Microsoft Office PowerPoint</Application>
  <PresentationFormat>Widescreen</PresentationFormat>
  <Paragraphs>181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Corbel</vt:lpstr>
      <vt:lpstr>Times New Roman</vt:lpstr>
      <vt:lpstr>Wingdings</vt:lpstr>
      <vt:lpstr>Parallax</vt:lpstr>
      <vt:lpstr>Basic Government Resource Manual</vt:lpstr>
      <vt:lpstr>Overview</vt:lpstr>
      <vt:lpstr>Section 1 - Accounting</vt:lpstr>
      <vt:lpstr>Section 2 - Annual Financial Audit</vt:lpstr>
      <vt:lpstr>Section 3 - Annual Financial Reporting</vt:lpstr>
      <vt:lpstr>Question    </vt:lpstr>
      <vt:lpstr>Section 4 - Budgeting</vt:lpstr>
      <vt:lpstr>Section 5 - Capital Assets</vt:lpstr>
      <vt:lpstr>Section 6 - Capital Planning</vt:lpstr>
      <vt:lpstr>Section 7 - Cash Management and Investing</vt:lpstr>
      <vt:lpstr>Question</vt:lpstr>
      <vt:lpstr>Section 8 - Cash Receipts/Accounts Receivable</vt:lpstr>
      <vt:lpstr>Section 9 - Dates to Remember</vt:lpstr>
      <vt:lpstr>Section 10 - Debt Management Policy</vt:lpstr>
      <vt:lpstr>Question</vt:lpstr>
      <vt:lpstr>Section 11 - Emergency Management</vt:lpstr>
      <vt:lpstr>Section 12 - Human Resources</vt:lpstr>
      <vt:lpstr>Section 13 - Intergovernmental Relationships</vt:lpstr>
      <vt:lpstr>Section 14 - Payroll</vt:lpstr>
      <vt:lpstr>Section 15 - Public Records/Sunshine Law  (Open Government)</vt:lpstr>
      <vt:lpstr>Section 16 - Purchasing</vt:lpstr>
      <vt:lpstr>Question</vt:lpstr>
      <vt:lpstr>Section 17 - Reporting Requirements</vt:lpstr>
      <vt:lpstr>Section 18 - Retirement Plans</vt:lpstr>
      <vt:lpstr>Section 19 - Revenues</vt:lpstr>
      <vt:lpstr>QUESTION</vt:lpstr>
      <vt:lpstr>Section 20 - Risk Management</vt:lpstr>
      <vt:lpstr>Section 21 - Strategic Planning</vt:lpstr>
      <vt:lpstr>Section 22 - Unclaimed Property</vt:lpstr>
      <vt:lpstr>Question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Government Resource Manual</dc:title>
  <dc:creator>Melissa Burns</dc:creator>
  <cp:lastModifiedBy>Karen Pastula</cp:lastModifiedBy>
  <cp:revision>60</cp:revision>
  <cp:lastPrinted>2017-07-11T12:53:31Z</cp:lastPrinted>
  <dcterms:created xsi:type="dcterms:W3CDTF">2017-05-25T14:54:38Z</dcterms:created>
  <dcterms:modified xsi:type="dcterms:W3CDTF">2017-07-18T20:09:28Z</dcterms:modified>
</cp:coreProperties>
</file>