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0" r:id="rId3"/>
    <p:sldId id="257" r:id="rId4"/>
    <p:sldId id="293" r:id="rId5"/>
    <p:sldId id="258" r:id="rId6"/>
    <p:sldId id="271" r:id="rId7"/>
    <p:sldId id="27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94" r:id="rId25"/>
    <p:sldId id="283" r:id="rId26"/>
    <p:sldId id="298" r:id="rId27"/>
    <p:sldId id="285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4675" autoAdjust="0"/>
  </p:normalViewPr>
  <p:slideViewPr>
    <p:cSldViewPr>
      <p:cViewPr varScale="1">
        <p:scale>
          <a:sx n="84" d="100"/>
          <a:sy n="84" d="100"/>
        </p:scale>
        <p:origin x="160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AF3FA-56CF-479D-9260-A9D875F2B8E6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DEAF-933A-43D0-B435-51084C59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6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28C1F-925E-40A3-8E0A-C62614810849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D162-3557-4AB8-B523-12C1E6A1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9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62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6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15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3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37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4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3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82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8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9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74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6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2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92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6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5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5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23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4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5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9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3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7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D162-3557-4AB8-B523-12C1E6A1D9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1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4/13/2015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greenbook/overvie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foa.org/" TargetMode="External"/><Relationship Id="rId4" Type="http://schemas.openxmlformats.org/officeDocument/2006/relationships/hyperlink" Target="http://www.coso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772400" cy="243839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Internal Control Over Governmental Financial Reporting</a:t>
            </a:r>
          </a:p>
          <a:p>
            <a:pPr algn="ctr"/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Presented by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Israel Gomez, CPA, Partner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Marc Grace, CPA, Manager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082064" cy="16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1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65237"/>
            <a:ext cx="8229600" cy="4525963"/>
          </a:xfrm>
        </p:spPr>
        <p:txBody>
          <a:bodyPr>
            <a:noAutofit/>
          </a:bodyPr>
          <a:lstStyle/>
          <a:p>
            <a:pPr indent="-274320" algn="just"/>
            <a:r>
              <a:rPr lang="en-US" sz="1300" dirty="0" smtClean="0"/>
              <a:t>1. The </a:t>
            </a:r>
            <a:r>
              <a:rPr lang="en-US" sz="1300" dirty="0"/>
              <a:t>oversight body and management should demonstrate </a:t>
            </a:r>
            <a:r>
              <a:rPr lang="en-US" sz="1300" dirty="0" smtClean="0"/>
              <a:t>a </a:t>
            </a:r>
            <a:r>
              <a:rPr lang="en-US" sz="1300" b="1" dirty="0" smtClean="0"/>
              <a:t>commitment </a:t>
            </a:r>
            <a:r>
              <a:rPr lang="en-US" sz="1300" b="1" dirty="0"/>
              <a:t>to integrity and ethical values</a:t>
            </a:r>
            <a:r>
              <a:rPr lang="en-US" sz="1300" dirty="0" smtClean="0"/>
              <a:t>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2. The </a:t>
            </a:r>
            <a:r>
              <a:rPr lang="en-US" sz="1300" dirty="0"/>
              <a:t>oversight body should </a:t>
            </a:r>
            <a:r>
              <a:rPr lang="en-US" sz="1300" b="1" dirty="0"/>
              <a:t>oversee</a:t>
            </a:r>
            <a:r>
              <a:rPr lang="en-US" sz="1300" dirty="0"/>
              <a:t> the entity’s internal control system</a:t>
            </a:r>
            <a:r>
              <a:rPr lang="en-US" sz="1300" dirty="0" smtClean="0"/>
              <a:t>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3. Management </a:t>
            </a:r>
            <a:r>
              <a:rPr lang="en-US" sz="1300" dirty="0"/>
              <a:t>should </a:t>
            </a:r>
            <a:r>
              <a:rPr lang="en-US" sz="1300" b="1" dirty="0"/>
              <a:t>establish an organizational structure, </a:t>
            </a:r>
            <a:r>
              <a:rPr lang="en-US" sz="1300" b="1" dirty="0" smtClean="0"/>
              <a:t>assign responsibility</a:t>
            </a:r>
            <a:r>
              <a:rPr lang="en-US" sz="1300" b="1" dirty="0"/>
              <a:t>, and delegate authority </a:t>
            </a:r>
            <a:r>
              <a:rPr lang="en-US" sz="1300" dirty="0"/>
              <a:t>to achieve the </a:t>
            </a:r>
            <a:r>
              <a:rPr lang="en-US" sz="1300" dirty="0" smtClean="0"/>
              <a:t>entity’s objectives.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4. Management </a:t>
            </a:r>
            <a:r>
              <a:rPr lang="en-US" sz="1300" dirty="0"/>
              <a:t>should </a:t>
            </a:r>
            <a:r>
              <a:rPr lang="en-US" sz="1300" b="1" dirty="0"/>
              <a:t>demonstrate a commitment </a:t>
            </a:r>
            <a:r>
              <a:rPr lang="en-US" sz="1300" dirty="0"/>
              <a:t>to recruit, develop</a:t>
            </a:r>
            <a:r>
              <a:rPr lang="en-US" sz="1300" dirty="0" smtClean="0"/>
              <a:t>, and </a:t>
            </a:r>
            <a:r>
              <a:rPr lang="en-US" sz="1300" dirty="0"/>
              <a:t>retain competent individuals</a:t>
            </a:r>
            <a:r>
              <a:rPr lang="en-US" sz="1300" dirty="0" smtClean="0"/>
              <a:t>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5. Management </a:t>
            </a:r>
            <a:r>
              <a:rPr lang="en-US" sz="1300" dirty="0"/>
              <a:t>should </a:t>
            </a:r>
            <a:r>
              <a:rPr lang="en-US" sz="1300" b="1" dirty="0"/>
              <a:t>evaluate performance and hold </a:t>
            </a:r>
            <a:r>
              <a:rPr lang="en-US" sz="1300" b="1" dirty="0" smtClean="0"/>
              <a:t>individuals accountable </a:t>
            </a:r>
            <a:r>
              <a:rPr lang="en-US" sz="1300" dirty="0"/>
              <a:t>for their internal control responsibilities.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Environment - Principles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38862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3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1300" dirty="0" smtClean="0"/>
              <a:t>6. Management </a:t>
            </a:r>
            <a:r>
              <a:rPr lang="en-US" sz="1300" b="1" dirty="0"/>
              <a:t>should define objectives </a:t>
            </a:r>
            <a:r>
              <a:rPr lang="en-US" sz="1300" dirty="0"/>
              <a:t>clearly to enable </a:t>
            </a:r>
            <a:r>
              <a:rPr lang="en-US" sz="1300" dirty="0" smtClean="0"/>
              <a:t>the identification </a:t>
            </a:r>
            <a:r>
              <a:rPr lang="en-US" sz="1300" dirty="0"/>
              <a:t>of risks and define risk tolerances</a:t>
            </a:r>
            <a:r>
              <a:rPr lang="en-US" sz="1300" dirty="0" smtClean="0"/>
              <a:t>.</a:t>
            </a:r>
          </a:p>
          <a:p>
            <a:pPr marL="109728" indent="0" algn="just">
              <a:buNone/>
            </a:pPr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300" dirty="0" smtClean="0"/>
              <a:t>7. Management </a:t>
            </a:r>
            <a:r>
              <a:rPr lang="en-US" sz="1300" b="1" dirty="0"/>
              <a:t>should identify, analyze, and respond </a:t>
            </a:r>
            <a:r>
              <a:rPr lang="en-US" sz="1300" dirty="0"/>
              <a:t>to risks related </a:t>
            </a:r>
            <a:r>
              <a:rPr lang="en-US" sz="1300" dirty="0" smtClean="0"/>
              <a:t>to achieving </a:t>
            </a:r>
            <a:r>
              <a:rPr lang="en-US" sz="1300" dirty="0"/>
              <a:t>the defined objectives</a:t>
            </a:r>
            <a:r>
              <a:rPr lang="en-US" sz="1300" dirty="0" smtClean="0"/>
              <a:t>.</a:t>
            </a:r>
          </a:p>
          <a:p>
            <a:pPr algn="just"/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300" dirty="0" smtClean="0"/>
              <a:t>8. Management </a:t>
            </a:r>
            <a:r>
              <a:rPr lang="en-US" sz="1300" dirty="0"/>
              <a:t>should </a:t>
            </a:r>
            <a:r>
              <a:rPr lang="en-US" sz="1300" b="1" dirty="0"/>
              <a:t>consider the potential for fraud </a:t>
            </a:r>
            <a:r>
              <a:rPr lang="en-US" sz="1300" dirty="0"/>
              <a:t>when identifying</a:t>
            </a:r>
            <a:r>
              <a:rPr lang="en-US" sz="1300" dirty="0" smtClean="0"/>
              <a:t>, analyzing</a:t>
            </a:r>
            <a:r>
              <a:rPr lang="en-US" sz="1300" dirty="0"/>
              <a:t>, and responding to risks</a:t>
            </a:r>
            <a:r>
              <a:rPr lang="en-US" sz="1300" dirty="0" smtClean="0"/>
              <a:t>.</a:t>
            </a:r>
          </a:p>
          <a:p>
            <a:pPr algn="just"/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300" dirty="0" smtClean="0"/>
              <a:t>9. Management </a:t>
            </a:r>
            <a:r>
              <a:rPr lang="en-US" sz="1300" dirty="0"/>
              <a:t>should identify, analyze, and </a:t>
            </a:r>
            <a:r>
              <a:rPr lang="en-US" sz="1300" b="1" dirty="0"/>
              <a:t>respond to </a:t>
            </a:r>
            <a:r>
              <a:rPr lang="en-US" sz="1300" b="1" dirty="0" smtClean="0"/>
              <a:t>significant changes</a:t>
            </a:r>
            <a:r>
              <a:rPr lang="en-US" sz="1300" dirty="0" smtClean="0"/>
              <a:t> </a:t>
            </a:r>
            <a:r>
              <a:rPr lang="en-US" sz="1300" dirty="0"/>
              <a:t>that could impact the internal control system.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 Assessment - Principles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17" y="4047531"/>
            <a:ext cx="4035683" cy="227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4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indent="-365760" algn="just"/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 </a:t>
            </a:r>
            <a:r>
              <a:rPr lang="en-US" sz="1700" dirty="0"/>
              <a:t>Management should </a:t>
            </a:r>
            <a:r>
              <a:rPr lang="en-US" sz="1700" b="1" dirty="0"/>
              <a:t>design control activities </a:t>
            </a:r>
            <a:r>
              <a:rPr lang="en-US" sz="1700" dirty="0"/>
              <a:t>to achieve </a:t>
            </a:r>
            <a:r>
              <a:rPr lang="en-US" sz="1700" dirty="0" smtClean="0"/>
              <a:t>objectives and </a:t>
            </a:r>
            <a:r>
              <a:rPr lang="en-US" sz="1700" dirty="0"/>
              <a:t>respond to risks.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 algn="just">
              <a:buNone/>
            </a:pP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700" dirty="0"/>
              <a:t>11. Management should design the entity’s </a:t>
            </a:r>
            <a:r>
              <a:rPr lang="en-US" sz="1700" b="1" dirty="0"/>
              <a:t>information system </a:t>
            </a:r>
            <a:r>
              <a:rPr lang="en-US" sz="1700" b="1" dirty="0" smtClean="0"/>
              <a:t>and related </a:t>
            </a:r>
            <a:r>
              <a:rPr lang="en-US" sz="1700" b="1" dirty="0"/>
              <a:t>control activities</a:t>
            </a:r>
            <a:r>
              <a:rPr lang="en-US" sz="1700" dirty="0"/>
              <a:t> to achieve objectives and respond to risks.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700" dirty="0"/>
              <a:t>12. Management should implement control activities through </a:t>
            </a:r>
            <a:r>
              <a:rPr lang="en-US" sz="1700" b="1" dirty="0"/>
              <a:t>policies</a:t>
            </a:r>
            <a:r>
              <a:rPr lang="en-US" sz="1700" dirty="0"/>
              <a:t>.</a:t>
            </a:r>
            <a:endParaRPr lang="en-US" sz="17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- Principles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78263"/>
            <a:ext cx="4419600" cy="24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700" dirty="0" smtClean="0"/>
              <a:t>13. Management </a:t>
            </a:r>
            <a:r>
              <a:rPr lang="en-US" sz="1700" dirty="0"/>
              <a:t>should </a:t>
            </a:r>
            <a:r>
              <a:rPr lang="en-US" sz="1700" b="1" dirty="0"/>
              <a:t>use quality information </a:t>
            </a:r>
            <a:r>
              <a:rPr lang="en-US" sz="1700" dirty="0"/>
              <a:t>to achieve the </a:t>
            </a:r>
            <a:r>
              <a:rPr lang="en-US" sz="1700" dirty="0" smtClean="0"/>
              <a:t>entity’s objectives</a:t>
            </a:r>
            <a:r>
              <a:rPr lang="en-US" sz="1700" dirty="0"/>
              <a:t>.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700" dirty="0" smtClean="0"/>
              <a:t>14. Management </a:t>
            </a:r>
            <a:r>
              <a:rPr lang="en-US" sz="1700" dirty="0"/>
              <a:t>should </a:t>
            </a:r>
            <a:r>
              <a:rPr lang="en-US" sz="1700" b="1" dirty="0"/>
              <a:t>internally communicate </a:t>
            </a:r>
            <a:r>
              <a:rPr lang="en-US" sz="1700" dirty="0"/>
              <a:t>the necessary </a:t>
            </a:r>
            <a:r>
              <a:rPr lang="en-US" sz="1700" dirty="0" smtClean="0"/>
              <a:t>quality information </a:t>
            </a:r>
            <a:r>
              <a:rPr lang="en-US" sz="1700" dirty="0"/>
              <a:t>to achieve the entity’s objectives</a:t>
            </a:r>
            <a:r>
              <a:rPr lang="en-US" sz="1700" dirty="0" smtClean="0"/>
              <a:t>.</a:t>
            </a:r>
          </a:p>
          <a:p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700" dirty="0" smtClean="0"/>
              <a:t>15. Management </a:t>
            </a:r>
            <a:r>
              <a:rPr lang="en-US" sz="1700" dirty="0"/>
              <a:t>should </a:t>
            </a:r>
            <a:r>
              <a:rPr lang="en-US" sz="1700" b="1" dirty="0"/>
              <a:t>externally communicate </a:t>
            </a:r>
            <a:r>
              <a:rPr lang="en-US" sz="1700" dirty="0"/>
              <a:t>the necessary </a:t>
            </a:r>
            <a:r>
              <a:rPr lang="en-US" sz="1700" dirty="0" smtClean="0"/>
              <a:t>quality information </a:t>
            </a:r>
            <a:r>
              <a:rPr lang="en-US" sz="1700" dirty="0"/>
              <a:t>to achieve the entity’s objectives.</a:t>
            </a:r>
            <a:endParaRPr lang="en-US" sz="17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and Communication - Principles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73660"/>
            <a:ext cx="4495800" cy="25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700" dirty="0" smtClean="0"/>
              <a:t>16. Management </a:t>
            </a:r>
            <a:r>
              <a:rPr lang="en-US" sz="1700" dirty="0"/>
              <a:t>should establish and operate monitoring activities </a:t>
            </a:r>
            <a:r>
              <a:rPr lang="en-US" sz="1700" dirty="0" smtClean="0"/>
              <a:t>to </a:t>
            </a:r>
            <a:r>
              <a:rPr lang="en-US" sz="1700" b="1" dirty="0" smtClean="0"/>
              <a:t>monitor </a:t>
            </a:r>
            <a:r>
              <a:rPr lang="en-US" sz="1700" b="1" dirty="0"/>
              <a:t>the internal control system </a:t>
            </a:r>
            <a:r>
              <a:rPr lang="en-US" sz="1700" dirty="0"/>
              <a:t>and evaluate the results</a:t>
            </a:r>
            <a:r>
              <a:rPr lang="en-US" sz="1700" dirty="0" smtClean="0"/>
              <a:t>.</a:t>
            </a:r>
          </a:p>
          <a:p>
            <a:pPr algn="just"/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700" dirty="0" smtClean="0"/>
              <a:t>17. Management </a:t>
            </a:r>
            <a:r>
              <a:rPr lang="en-US" sz="1700" dirty="0"/>
              <a:t>should </a:t>
            </a:r>
            <a:r>
              <a:rPr lang="en-US" sz="1700" b="1" dirty="0"/>
              <a:t>remediate</a:t>
            </a:r>
            <a:r>
              <a:rPr lang="en-US" sz="1700" dirty="0"/>
              <a:t> identified internal control </a:t>
            </a:r>
            <a:r>
              <a:rPr lang="en-US" sz="1700" b="1" dirty="0" smtClean="0"/>
              <a:t>deficiencies</a:t>
            </a:r>
            <a:r>
              <a:rPr lang="en-US" sz="1700" dirty="0" smtClean="0"/>
              <a:t> on </a:t>
            </a:r>
            <a:r>
              <a:rPr lang="en-US" sz="1700" dirty="0"/>
              <a:t>a timely basis.</a:t>
            </a:r>
            <a:endParaRPr lang="en-US" sz="17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- Principles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70" y="3721261"/>
            <a:ext cx="4343400" cy="24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 cash receipts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Timely deposits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Reconciliations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 bank account – contractually</a:t>
            </a: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 cash disbursements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rejections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Duplicate vendors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documentation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Reconciliations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Pre-numbered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Check signers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- Cash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077255" cy="216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2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n-US" sz="2400" dirty="0"/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Rates and fees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 of fees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Reconciliations – proper coding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Pre-numbered documents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“batch” totals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Unbilled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receivables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Delinquent receivables; write-offs; allowances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process – budget to actual analysis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 - Revenues &amp; Receivables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Procurement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documentation – prior to payment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Coding of expenditures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rejects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Ledgers are reconciled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purchase orders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estimates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W-9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pay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– Expenditures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04538"/>
            <a:ext cx="4495712" cy="2610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Restricted access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 change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sheet approvals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Withholding tables &amp; W-4 Changes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Payroll registers – comparisons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Reconciliation of quarterly/annual payroll returns  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PTO accruals – complex spreadsheets</a:t>
            </a:r>
          </a:p>
          <a:p>
            <a:pPr marL="393192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– Payroll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sz="2400" dirty="0"/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Sub-ledger reconciled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Valuations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Authorized access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Inventory counts</a:t>
            </a:r>
          </a:p>
          <a:p>
            <a:pPr marL="109728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Variance– investigated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Obsolescence - estimate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– Inventory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88" y="2514600"/>
            <a:ext cx="49529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some of the risks of material misstatement in governmental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inancial reporting?</a:t>
            </a:r>
          </a:p>
          <a:p>
            <a:pPr algn="just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Committee of Sponsoring Organizations of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Treadway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Commission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the Standards for Internal Control in the Federal Government “the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Green Book”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that assist with your financial reporting.</a:t>
            </a:r>
          </a:p>
          <a:p>
            <a:pPr marL="109728" indent="0" algn="just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 for today’s webinar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Capital budgets - acquisitions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still exist?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Secure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Capitalization policy - communicated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Reconciliations, sub-ledgers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Contributed assets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– tracking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Depreciation 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Disposals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– Capital Assets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276600" cy="22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with covenants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and advanced refunding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Unspent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bond proceeds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Debt and lease commitment schedules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– Debt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637043" cy="19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8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Written fund balance policy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documentation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Reviewed and approved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Roll-forward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– Fund Balance/Net Position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5470288" cy="192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Identifying federal, state, and other awards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Segregation of receipts and expenditures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Reconciliation of grant financial report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Unallowable costs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Tracking property and equipment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Matching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Procurement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Sub-recipient monitoring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– type of funding &amp; findings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Timely submittals 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– Grants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Evaluated regularly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Backup and retention policy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Terminated employees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rights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Passwords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Restricted access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implementation “ Commitment to Training”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– Information Technology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01" y="1905000"/>
            <a:ext cx="2632982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Authoritative guidance</a:t>
            </a:r>
          </a:p>
          <a:p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Estimates</a:t>
            </a:r>
          </a:p>
          <a:p>
            <a:pPr lvl="1"/>
            <a:endParaRPr lang="en-US" sz="7200" dirty="0" smtClean="0"/>
          </a:p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 to actual</a:t>
            </a:r>
          </a:p>
          <a:p>
            <a:endParaRPr lang="en-US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Journal entries - segregation</a:t>
            </a:r>
          </a:p>
          <a:p>
            <a:endParaRPr lang="en-US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Disclosure checklists –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GFOA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Formal closing procedures – timely</a:t>
            </a:r>
          </a:p>
          <a:p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Government-Wide</a:t>
            </a:r>
          </a:p>
          <a:p>
            <a:endParaRPr lang="en-US" sz="8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 – Financial Close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449763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Green Book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7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Accountability Office (“GAO”) - Standards for Internal Control in the Federal Government, September 2014 –</a:t>
            </a:r>
          </a:p>
          <a:p>
            <a:pPr marL="347472" lvl="2" indent="0" algn="just">
              <a:spcBef>
                <a:spcPts val="400"/>
              </a:spcBef>
              <a:buSzPct val="68000"/>
              <a:buNone/>
            </a:pPr>
            <a:r>
              <a:rPr lang="en-US" sz="2500" dirty="0" smtClean="0">
                <a:hlinkClick r:id="rId3"/>
              </a:rPr>
              <a:t>http://www.gao.gov/greenbook/overview</a:t>
            </a:r>
            <a:endParaRPr lang="en-US" sz="2500" dirty="0" smtClean="0"/>
          </a:p>
          <a:p>
            <a:pPr lvl="1"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Committee of Sponsoring Organizations of 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Treadway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Commission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(“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”)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smtClean="0">
                <a:hlinkClick r:id="rId4"/>
              </a:rPr>
              <a:t>www.coso.org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Thomson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Reuters – Practitioners Publishing Company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(“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PPC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Finance Officers Association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(“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GFOA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”)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Best Practices - </a:t>
            </a:r>
            <a:r>
              <a:rPr lang="en-US" dirty="0" smtClean="0">
                <a:hlinkClick r:id="rId5"/>
              </a:rPr>
              <a:t>www.gfoa.org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Resources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290763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3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Israel Gomez, CPA, Partner</a:t>
            </a:r>
          </a:p>
          <a:p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israel.gomez@kmccpa.com</a:t>
            </a:r>
          </a:p>
          <a:p>
            <a:pPr lvl="1"/>
            <a:endParaRPr lang="en-US" sz="3000" dirty="0" smtClean="0"/>
          </a:p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 Grace, CPA, Manager</a:t>
            </a:r>
          </a:p>
          <a:p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marc.grace@kmccpa.com</a:t>
            </a:r>
          </a:p>
          <a:p>
            <a:endParaRPr lang="en-US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8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28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What is internal control?</a:t>
            </a:r>
          </a:p>
          <a:p>
            <a:endParaRPr lang="en-US" sz="3200" dirty="0"/>
          </a:p>
          <a:p>
            <a:r>
              <a:rPr lang="en-US" sz="3200" dirty="0" smtClean="0"/>
              <a:t>Limitations of internal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Controls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505200" cy="245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people to answer to than your average commercial entity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Involuntary nature of revenues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Factors not controlled by the government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is responsible when something goes wrong?</a:t>
            </a:r>
          </a:p>
          <a:p>
            <a:pPr marL="109728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r>
              <a:rPr kumimoji="0" lang="en-US" dirty="0" smtClean="0"/>
              <a:t>5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are internal controls important to governmental entities?</a:t>
            </a: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 and Governance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Complexity of the organization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Effectiveness of oversight body and related committees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in management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Outsourcing activities</a:t>
            </a:r>
          </a:p>
          <a:p>
            <a:pPr lvl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Governmental Risk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Industry, Regulatory, and Other External Factors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Taxpayer sensitivity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accounting pronouncements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Federal, state and local regulations and compliance requirements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economic conditions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Litigation and self-insured activities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Governmental Risk Factors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Fraudulent Financial Reporting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Misappropriation of Assets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Noncompliance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Fraud Risks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88" y="2057400"/>
            <a:ext cx="48005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1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(Committee of Sponsoring Organization of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Treadway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Commission)</a:t>
            </a:r>
          </a:p>
          <a:p>
            <a:pPr marL="109728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Originally issued in 1992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the update in 2013?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Green Book - 2014</a:t>
            </a:r>
          </a:p>
          <a:p>
            <a:pPr marL="109728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information available at: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www.coso.org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www.gao.gov/greenbook/overview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Control – Integrated Framework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Environment</a:t>
            </a:r>
          </a:p>
          <a:p>
            <a:pPr marL="109728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 Assessment</a:t>
            </a:r>
          </a:p>
          <a:p>
            <a:pPr marL="109728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Activities</a:t>
            </a:r>
          </a:p>
          <a:p>
            <a:pPr marL="109728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and Communication</a:t>
            </a:r>
          </a:p>
          <a:p>
            <a:pPr marL="109728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6576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Five Components of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COSO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1066712" cy="56078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447800"/>
            <a:ext cx="4610100" cy="259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3852</TotalTime>
  <Words>968</Words>
  <Application>Microsoft Office PowerPoint</Application>
  <PresentationFormat>On-screen Show (4:3)</PresentationFormat>
  <Paragraphs>481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Overview for today’s webinar</vt:lpstr>
      <vt:lpstr>Internal Controls</vt:lpstr>
      <vt:lpstr>Why are internal controls important to governmental entities?</vt:lpstr>
      <vt:lpstr>Governmental Risk Factors</vt:lpstr>
      <vt:lpstr>Governmental Risk Factors</vt:lpstr>
      <vt:lpstr>Fraud Risks</vt:lpstr>
      <vt:lpstr>COSO:  Internal Control – Integrated Framework</vt:lpstr>
      <vt:lpstr>Five Components of COSO</vt:lpstr>
      <vt:lpstr>Control Environment - Principles</vt:lpstr>
      <vt:lpstr>Risk Assessment - Principles</vt:lpstr>
      <vt:lpstr>Control Activities - Principles</vt:lpstr>
      <vt:lpstr>Information and Communication - Principles</vt:lpstr>
      <vt:lpstr>Monitoring - Principles</vt:lpstr>
      <vt:lpstr>Control Activities - Cash</vt:lpstr>
      <vt:lpstr>Control Activities  - Revenues &amp; Receivables</vt:lpstr>
      <vt:lpstr>Control Activities – Expenditures</vt:lpstr>
      <vt:lpstr>Control Activities – Payroll</vt:lpstr>
      <vt:lpstr>Control Activities – Inventory</vt:lpstr>
      <vt:lpstr>Control Activities – Capital Assets</vt:lpstr>
      <vt:lpstr>Control Activities – Debt</vt:lpstr>
      <vt:lpstr>Control Activities – Fund Balance/Net Position</vt:lpstr>
      <vt:lpstr>Control Activities – Grants</vt:lpstr>
      <vt:lpstr>Control Activities – Information Technology</vt:lpstr>
      <vt:lpstr>Control Activities – Financial Close</vt:lpstr>
      <vt:lpstr>Resources</vt:lpstr>
      <vt:lpstr>QUESTIONS</vt:lpstr>
      <vt:lpstr>Contacts</vt:lpstr>
    </vt:vector>
  </TitlesOfParts>
  <Company>Keefe, McCullough &amp; Co.,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Grace</dc:creator>
  <cp:lastModifiedBy>Dana Anderson</cp:lastModifiedBy>
  <cp:revision>150</cp:revision>
  <cp:lastPrinted>2015-04-10T18:44:22Z</cp:lastPrinted>
  <dcterms:created xsi:type="dcterms:W3CDTF">2015-01-29T20:01:57Z</dcterms:created>
  <dcterms:modified xsi:type="dcterms:W3CDTF">2015-04-13T18:48:15Z</dcterms:modified>
</cp:coreProperties>
</file>