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42"/>
  </p:notesMasterIdLst>
  <p:sldIdLst>
    <p:sldId id="256" r:id="rId2"/>
    <p:sldId id="257" r:id="rId3"/>
    <p:sldId id="268" r:id="rId4"/>
    <p:sldId id="271" r:id="rId5"/>
    <p:sldId id="275" r:id="rId6"/>
    <p:sldId id="272" r:id="rId7"/>
    <p:sldId id="273" r:id="rId8"/>
    <p:sldId id="274" r:id="rId9"/>
    <p:sldId id="278" r:id="rId10"/>
    <p:sldId id="276" r:id="rId11"/>
    <p:sldId id="269" r:id="rId12"/>
    <p:sldId id="280" r:id="rId13"/>
    <p:sldId id="297" r:id="rId14"/>
    <p:sldId id="296" r:id="rId15"/>
    <p:sldId id="295" r:id="rId16"/>
    <p:sldId id="294" r:id="rId17"/>
    <p:sldId id="293" r:id="rId18"/>
    <p:sldId id="292" r:id="rId19"/>
    <p:sldId id="291" r:id="rId20"/>
    <p:sldId id="290" r:id="rId21"/>
    <p:sldId id="289" r:id="rId22"/>
    <p:sldId id="288" r:id="rId23"/>
    <p:sldId id="287" r:id="rId24"/>
    <p:sldId id="286" r:id="rId25"/>
    <p:sldId id="285" r:id="rId26"/>
    <p:sldId id="284" r:id="rId27"/>
    <p:sldId id="283" r:id="rId28"/>
    <p:sldId id="282" r:id="rId29"/>
    <p:sldId id="279" r:id="rId30"/>
    <p:sldId id="298" r:id="rId31"/>
    <p:sldId id="299" r:id="rId32"/>
    <p:sldId id="300" r:id="rId33"/>
    <p:sldId id="301" r:id="rId34"/>
    <p:sldId id="302" r:id="rId35"/>
    <p:sldId id="303" r:id="rId36"/>
    <p:sldId id="304" r:id="rId37"/>
    <p:sldId id="305" r:id="rId38"/>
    <p:sldId id="306" r:id="rId39"/>
    <p:sldId id="308" r:id="rId40"/>
    <p:sldId id="258"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2C6F89DE-907C-4509-9965-A005CBD839DA}">
          <p14:sldIdLst>
            <p14:sldId id="256"/>
          </p14:sldIdLst>
        </p14:section>
        <p14:section name="Content" id="{4E43C62D-7EAD-4617-860F-9B483C8FDEAA}">
          <p14:sldIdLst>
            <p14:sldId id="257"/>
            <p14:sldId id="268"/>
            <p14:sldId id="271"/>
            <p14:sldId id="275"/>
            <p14:sldId id="272"/>
            <p14:sldId id="273"/>
            <p14:sldId id="274"/>
            <p14:sldId id="278"/>
            <p14:sldId id="276"/>
            <p14:sldId id="269"/>
            <p14:sldId id="280"/>
            <p14:sldId id="297"/>
            <p14:sldId id="296"/>
            <p14:sldId id="295"/>
            <p14:sldId id="294"/>
            <p14:sldId id="293"/>
            <p14:sldId id="292"/>
            <p14:sldId id="291"/>
            <p14:sldId id="290"/>
            <p14:sldId id="289"/>
            <p14:sldId id="288"/>
            <p14:sldId id="287"/>
            <p14:sldId id="286"/>
            <p14:sldId id="285"/>
            <p14:sldId id="284"/>
            <p14:sldId id="283"/>
            <p14:sldId id="282"/>
            <p14:sldId id="279"/>
            <p14:sldId id="298"/>
            <p14:sldId id="299"/>
            <p14:sldId id="300"/>
            <p14:sldId id="301"/>
            <p14:sldId id="302"/>
            <p14:sldId id="303"/>
            <p14:sldId id="304"/>
            <p14:sldId id="305"/>
            <p14:sldId id="306"/>
            <p14:sldId id="308"/>
          </p14:sldIdLst>
        </p14:section>
        <p14:section name="Disclaimer" id="{5EF76C61-AAC0-402B-9A50-1480F222E32A}">
          <p14:sldIdLst>
            <p14:sldId id="258"/>
          </p14:sldIdLst>
        </p14:section>
      </p14:sectionLst>
    </p:ext>
    <p:ext uri="{EFAFB233-063F-42B5-8137-9DF3F51BA10A}">
      <p15:sldGuideLst xmlns:p15="http://schemas.microsoft.com/office/powerpoint/2012/main">
        <p15:guide id="1" orient="horz" pos="1584"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5053" autoAdjust="0"/>
  </p:normalViewPr>
  <p:slideViewPr>
    <p:cSldViewPr>
      <p:cViewPr varScale="1">
        <p:scale>
          <a:sx n="74" d="100"/>
          <a:sy n="74" d="100"/>
        </p:scale>
        <p:origin x="902" y="77"/>
      </p:cViewPr>
      <p:guideLst>
        <p:guide orient="horz" pos="1584"/>
        <p:guide pos="28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448"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00664FC-4014-42BB-98E1-75403AEF9E7D}" type="datetimeFigureOut">
              <a:rPr lang="en-US" smtClean="0"/>
              <a:t>5/16/2016</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2731FE9-F90D-409B-BFAC-39D681C90CF9}" type="slidenum">
              <a:rPr lang="en-US" smtClean="0"/>
              <a:t>‹#›</a:t>
            </a:fld>
            <a:endParaRPr lang="en-US" dirty="0"/>
          </a:p>
        </p:txBody>
      </p:sp>
    </p:spTree>
    <p:extLst>
      <p:ext uri="{BB962C8B-B14F-4D97-AF65-F5344CB8AC3E}">
        <p14:creationId xmlns:p14="http://schemas.microsoft.com/office/powerpoint/2010/main" val="404701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1</a:t>
            </a:fld>
            <a:endParaRPr lang="en-US" dirty="0"/>
          </a:p>
        </p:txBody>
      </p:sp>
    </p:spTree>
    <p:extLst>
      <p:ext uri="{BB962C8B-B14F-4D97-AF65-F5344CB8AC3E}">
        <p14:creationId xmlns:p14="http://schemas.microsoft.com/office/powerpoint/2010/main" val="1719264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there is also an alternative measurement</a:t>
            </a:r>
            <a:r>
              <a:rPr lang="en-US" baseline="0" dirty="0" smtClean="0"/>
              <a:t> method for plans in which there are less than 100 plan members that permits certain assumptions to be simplified so that there is the potential that it could be completed by a non-specialist.</a:t>
            </a:r>
          </a:p>
          <a:p>
            <a:endParaRPr lang="en-US" baseline="0" dirty="0" smtClean="0"/>
          </a:p>
          <a:p>
            <a:r>
              <a:rPr lang="en-US" baseline="0" dirty="0" smtClean="0"/>
              <a:t>Not sure about any of you, but I think that I will stick with debits and credits and leave these calculations to the actuaries. </a:t>
            </a:r>
          </a:p>
          <a:p>
            <a:endParaRPr lang="en-US" baseline="0" dirty="0" smtClean="0"/>
          </a:p>
          <a:p>
            <a:r>
              <a:rPr lang="en-US" baseline="0" dirty="0" smtClean="0"/>
              <a:t>Now we are ready for our second polling question</a:t>
            </a:r>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10</a:t>
            </a:fld>
            <a:endParaRPr lang="en-US" dirty="0"/>
          </a:p>
        </p:txBody>
      </p:sp>
    </p:spTree>
    <p:extLst>
      <p:ext uri="{BB962C8B-B14F-4D97-AF65-F5344CB8AC3E}">
        <p14:creationId xmlns:p14="http://schemas.microsoft.com/office/powerpoint/2010/main" val="2189045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11</a:t>
            </a:fld>
            <a:endParaRPr lang="en-US" dirty="0"/>
          </a:p>
        </p:txBody>
      </p:sp>
    </p:spTree>
    <p:extLst>
      <p:ext uri="{BB962C8B-B14F-4D97-AF65-F5344CB8AC3E}">
        <p14:creationId xmlns:p14="http://schemas.microsoft.com/office/powerpoint/2010/main" val="102854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note that if the financial report for a Public Employee Retirement System (PERS) or other government includes more than 1 OPEB plan within the scope of this Statement, the provisions of the Statement should be applied </a:t>
            </a:r>
            <a:r>
              <a:rPr lang="en-US" b="1" dirty="0" smtClean="0"/>
              <a:t>separately to each OPEB plan administered.</a:t>
            </a:r>
          </a:p>
          <a:p>
            <a:endParaRPr lang="en-US" b="1" dirty="0" smtClean="0"/>
          </a:p>
          <a:p>
            <a:r>
              <a:rPr lang="en-US" dirty="0" smtClean="0"/>
              <a:t>Fiduciary Net Position:</a:t>
            </a:r>
          </a:p>
          <a:p>
            <a:endParaRPr lang="en-US" dirty="0" smtClean="0"/>
          </a:p>
          <a:p>
            <a:r>
              <a:rPr lang="en-US" dirty="0" smtClean="0"/>
              <a:t>Assets</a:t>
            </a:r>
          </a:p>
          <a:p>
            <a:r>
              <a:rPr lang="en-US" dirty="0" smtClean="0"/>
              <a:t>Deferred outflows of resources</a:t>
            </a:r>
          </a:p>
          <a:p>
            <a:r>
              <a:rPr lang="en-US" dirty="0" smtClean="0"/>
              <a:t>Liabilities</a:t>
            </a:r>
          </a:p>
          <a:p>
            <a:r>
              <a:rPr lang="en-US" dirty="0" smtClean="0"/>
              <a:t>Deferred inflows of resources</a:t>
            </a:r>
          </a:p>
          <a:p>
            <a:endParaRPr lang="en-US" dirty="0" smtClean="0"/>
          </a:p>
          <a:p>
            <a:r>
              <a:rPr lang="en-US" dirty="0" smtClean="0"/>
              <a:t>Fiduciary Net Position = Assets + Deferred Outflows of Resources – Liabilities – Deferred Inflows of Resources</a:t>
            </a:r>
          </a:p>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12</a:t>
            </a:fld>
            <a:endParaRPr lang="en-US" dirty="0"/>
          </a:p>
        </p:txBody>
      </p:sp>
    </p:spTree>
    <p:extLst>
      <p:ext uri="{BB962C8B-B14F-4D97-AF65-F5344CB8AC3E}">
        <p14:creationId xmlns:p14="http://schemas.microsoft.com/office/powerpoint/2010/main" val="397670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13</a:t>
            </a:fld>
            <a:endParaRPr lang="en-US" dirty="0"/>
          </a:p>
        </p:txBody>
      </p:sp>
    </p:spTree>
    <p:extLst>
      <p:ext uri="{BB962C8B-B14F-4D97-AF65-F5344CB8AC3E}">
        <p14:creationId xmlns:p14="http://schemas.microsoft.com/office/powerpoint/2010/main" val="784426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Benefit terms – authority under which the benefit terms are established or may be amended, types of benefits provided  and key elements of the OPEB formulas &amp; terms of the policies.</a:t>
            </a:r>
          </a:p>
          <a:p>
            <a:endParaRPr lang="en-US" dirty="0" smtClean="0"/>
          </a:p>
          <a:p>
            <a:r>
              <a:rPr lang="en-US" dirty="0" smtClean="0"/>
              <a:t>Contributions – (1) contribution requirements and authority under which the contribution requirements are established or amended (2) contribution rates (in $ or % of covered payroll) of the entities for the reporting period, (3) legal or contractual maximum contribution</a:t>
            </a:r>
            <a:r>
              <a:rPr lang="en-US" baseline="0" dirty="0" smtClean="0"/>
              <a:t> rates, if applicable</a:t>
            </a:r>
            <a:r>
              <a:rPr lang="en-US" dirty="0" smtClean="0"/>
              <a:t>.</a:t>
            </a:r>
          </a:p>
          <a:p>
            <a:endParaRPr lang="en-US" dirty="0" smtClean="0"/>
          </a:p>
          <a:p>
            <a:r>
              <a:rPr lang="en-US" dirty="0" smtClean="0"/>
              <a:t>In addition to Descriptive Information:</a:t>
            </a:r>
          </a:p>
          <a:p>
            <a:endParaRPr lang="en-US" dirty="0" smtClean="0"/>
          </a:p>
          <a:p>
            <a:r>
              <a:rPr lang="en-US" dirty="0" smtClean="0"/>
              <a:t>Investments – including investment policies, concentrations of investments with individual organizations &gt; 5% of the Fiduciary Net Position (other than those issued or explicitly guaranteed by the US gov’t) and the annual money-weighted Rate Of Return on investments.  Note that inputs into the internal ROR calc should be determined at least monthly &amp; the use of inputs that are determined more frequently is encouraged.</a:t>
            </a:r>
          </a:p>
          <a:p>
            <a:endParaRPr lang="en-US" dirty="0" smtClean="0"/>
          </a:p>
          <a:p>
            <a:r>
              <a:rPr lang="en-US" dirty="0" smtClean="0"/>
              <a:t>Receivables  - terms of any long-term contracts for contributions between employer or nonemployer contributing entity and the Plan and the outstanding balance. </a:t>
            </a:r>
          </a:p>
          <a:p>
            <a:endParaRPr lang="en-US" dirty="0" smtClean="0"/>
          </a:p>
          <a:p>
            <a:r>
              <a:rPr lang="en-US" dirty="0" smtClean="0"/>
              <a:t>Reserves – disclosure of the policy, authority to establish and amend the policy</a:t>
            </a:r>
            <a:r>
              <a:rPr lang="en-US" baseline="0" dirty="0" smtClean="0"/>
              <a:t> and balances for amounts</a:t>
            </a:r>
            <a:r>
              <a:rPr lang="en-US" dirty="0" smtClean="0"/>
              <a:t> set aside reserves for benefit</a:t>
            </a:r>
            <a:r>
              <a:rPr lang="en-US" baseline="0" dirty="0" smtClean="0"/>
              <a:t> increases or reduced contributions.</a:t>
            </a:r>
          </a:p>
          <a:p>
            <a:endParaRPr lang="en-US" dirty="0" smtClean="0"/>
          </a:p>
          <a:p>
            <a:r>
              <a:rPr lang="en-US" dirty="0" smtClean="0"/>
              <a:t>Allocated insurance contracts excluded from plan assets</a:t>
            </a:r>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14</a:t>
            </a:fld>
            <a:endParaRPr lang="en-US" dirty="0"/>
          </a:p>
        </p:txBody>
      </p:sp>
    </p:spTree>
    <p:extLst>
      <p:ext uri="{BB962C8B-B14F-4D97-AF65-F5344CB8AC3E}">
        <p14:creationId xmlns:p14="http://schemas.microsoft.com/office/powerpoint/2010/main" val="2286479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Health Care Cost Trends: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Measures of the net OPEB liability using a healthcare cost trend rate 1 percentage point higher than the assumed rate and 1 percentage point lower than the assumed rate</a:t>
            </a:r>
          </a:p>
          <a:p>
            <a:pPr marL="171450" indent="-171450">
              <a:buFont typeface="Arial" panose="020B0604020202020204" pitchFamily="34" charset="0"/>
              <a:buChar char="•"/>
            </a:pPr>
            <a:endParaRPr lang="en-US" sz="1200" b="1" dirty="0" smtClean="0"/>
          </a:p>
          <a:p>
            <a:r>
              <a:rPr lang="en-US" sz="1200" b="1" dirty="0" smtClean="0"/>
              <a:t>Discount rate:</a:t>
            </a:r>
          </a:p>
          <a:p>
            <a:pPr marL="171450" indent="-171450">
              <a:buFont typeface="Arial" panose="020B0604020202020204" pitchFamily="34" charset="0"/>
              <a:buChar char="•"/>
            </a:pPr>
            <a:r>
              <a:rPr lang="en-US" sz="1200" dirty="0" smtClean="0"/>
              <a:t>Rate applied in measurement of total OPEB liability &amp; change in rate since Prior Year Fiscal Year End, if applicable</a:t>
            </a:r>
          </a:p>
          <a:p>
            <a:pPr marL="171450" indent="-171450">
              <a:buFont typeface="Arial" panose="020B0604020202020204" pitchFamily="34" charset="0"/>
              <a:buChar char="•"/>
            </a:pPr>
            <a:r>
              <a:rPr lang="en-US" sz="1200" dirty="0" smtClean="0"/>
              <a:t>Assumptions made about projected cash flows into and out of the plan such as contributions</a:t>
            </a:r>
          </a:p>
          <a:p>
            <a:pPr marL="171450" indent="-171450">
              <a:buFont typeface="Arial" panose="020B0604020202020204" pitchFamily="34" charset="0"/>
              <a:buChar char="•"/>
            </a:pPr>
            <a:r>
              <a:rPr lang="en-US" sz="1200" dirty="0" smtClean="0"/>
              <a:t>Long Term expected Rate of Return on investments and how the rate was determined</a:t>
            </a:r>
          </a:p>
          <a:p>
            <a:pPr marL="171450" indent="-171450">
              <a:buFont typeface="Arial" panose="020B0604020202020204" pitchFamily="34" charset="0"/>
              <a:buChar char="•"/>
            </a:pPr>
            <a:r>
              <a:rPr lang="en-US" sz="1200" dirty="0" smtClean="0"/>
              <a:t>If the rate incorporates a municipal bond rate, the bond rate used as well as source of the rate</a:t>
            </a:r>
          </a:p>
          <a:p>
            <a:pPr marL="171450" indent="-171450">
              <a:buFont typeface="Arial" panose="020B0604020202020204" pitchFamily="34" charset="0"/>
              <a:buChar char="•"/>
            </a:pPr>
            <a:r>
              <a:rPr lang="en-US" sz="1200" dirty="0" smtClean="0"/>
              <a:t>Periods of projected benefits to which the Long-Term expected Rate Of Return &amp; if used, the municipal bond rate applied used to determine the discount rate</a:t>
            </a:r>
          </a:p>
          <a:p>
            <a:pPr marL="171450" indent="-171450">
              <a:buFont typeface="Arial" panose="020B0604020202020204" pitchFamily="34" charset="0"/>
              <a:buChar char="•"/>
            </a:pPr>
            <a:r>
              <a:rPr lang="en-US" sz="1200" dirty="0" smtClean="0"/>
              <a:t>Assumed asset allocation of the plan’s portfolio, the Long-Term REAL Rate of Return for each major asset class</a:t>
            </a:r>
          </a:p>
          <a:p>
            <a:pPr marL="171450" indent="-171450">
              <a:buFont typeface="Arial" panose="020B0604020202020204" pitchFamily="34" charset="0"/>
              <a:buChar char="•"/>
            </a:pPr>
            <a:r>
              <a:rPr lang="en-US" sz="1200" dirty="0" smtClean="0"/>
              <a:t>Measures of the net OPEB liability using a discount rate 1 percentage point higher than the required rate and 1 percentage point lower than the required rate</a:t>
            </a:r>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15</a:t>
            </a:fld>
            <a:endParaRPr lang="en-US" dirty="0"/>
          </a:p>
        </p:txBody>
      </p:sp>
    </p:spTree>
    <p:extLst>
      <p:ext uri="{BB962C8B-B14F-4D97-AF65-F5344CB8AC3E}">
        <p14:creationId xmlns:p14="http://schemas.microsoft.com/office/powerpoint/2010/main" val="2671877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RSI – Requirement Supplementary Information is to be presented for the 10 most recent fiscal years.  Although plans are encouraged to present all years of other RSI retroactively, if the retroactive information is not available for the full 10 years, the required RSI should be presented for as many years for which the information has been measured in accordance with GASB 74 in the year of transition and until 10 years of such info is available.</a:t>
            </a:r>
          </a:p>
          <a:p>
            <a:endParaRPr lang="en-US" dirty="0" smtClean="0"/>
          </a:p>
          <a:p>
            <a:r>
              <a:rPr lang="en-US" dirty="0" smtClean="0"/>
              <a:t>Notes to the RSI with methods and assumptions for actuarially determined employer contributions should include factors that significantly affect trends in the amounts reported on the schedules of RSI explaining such changes in benefit terms, size or composition of the population covered by the benefit terms or use of different assumptions.</a:t>
            </a:r>
          </a:p>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16</a:t>
            </a:fld>
            <a:endParaRPr lang="en-US" dirty="0"/>
          </a:p>
        </p:txBody>
      </p:sp>
    </p:spTree>
    <p:extLst>
      <p:ext uri="{BB962C8B-B14F-4D97-AF65-F5344CB8AC3E}">
        <p14:creationId xmlns:p14="http://schemas.microsoft.com/office/powerpoint/2010/main" val="3323050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17</a:t>
            </a:fld>
            <a:endParaRPr lang="en-US" dirty="0"/>
          </a:p>
        </p:txBody>
      </p:sp>
    </p:spTree>
    <p:extLst>
      <p:ext uri="{BB962C8B-B14F-4D97-AF65-F5344CB8AC3E}">
        <p14:creationId xmlns:p14="http://schemas.microsoft.com/office/powerpoint/2010/main" val="4009800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Plans that</a:t>
            </a:r>
            <a:r>
              <a:rPr lang="en-US" baseline="0" dirty="0" smtClean="0"/>
              <a:t> are administered by a trust will record the Net OPEB liability.</a:t>
            </a:r>
          </a:p>
          <a:p>
            <a:endParaRPr lang="en-US" baseline="0" dirty="0" smtClean="0"/>
          </a:p>
          <a:p>
            <a:r>
              <a:rPr lang="en-US" baseline="0" dirty="0" smtClean="0"/>
              <a:t>Plans that are not administered by a trust will record the total OPEB liability.</a:t>
            </a:r>
          </a:p>
          <a:p>
            <a:endParaRPr lang="en-US" baseline="0" dirty="0" smtClean="0"/>
          </a:p>
          <a:p>
            <a:r>
              <a:rPr lang="en-US" baseline="0" dirty="0" smtClean="0"/>
              <a:t>GASB 75 requires that most changes be included in OPEB expense in the period of change:  including services costs, interest, changes of benefit terms and projected earnings. </a:t>
            </a:r>
          </a:p>
          <a:p>
            <a:endParaRPr lang="en-US" baseline="0" dirty="0" smtClean="0"/>
          </a:p>
          <a:p>
            <a:r>
              <a:rPr lang="en-US" baseline="0" dirty="0" smtClean="0"/>
              <a:t>When net OPEB liability is actuarially determined; changes of economic and demographic assumptions and differences between expected and actual experience are required to be included in OPEB expense over a closed period equal to the average of expected remaining service lives of all employees that are provided benefits beginning in the current period.</a:t>
            </a:r>
          </a:p>
          <a:p>
            <a:endParaRPr lang="en-US" baseline="0" dirty="0" smtClean="0"/>
          </a:p>
          <a:p>
            <a:r>
              <a:rPr lang="en-US" baseline="0" dirty="0" smtClean="0"/>
              <a:t>Under all ways of determining net OPEB liability, differences between projected earnings and actual experience is required to be included in OPEB expense over a closed five year period  also beginning in the current year.</a:t>
            </a:r>
          </a:p>
          <a:p>
            <a:endParaRPr lang="en-US" baseline="0" dirty="0" smtClean="0"/>
          </a:p>
          <a:p>
            <a:r>
              <a:rPr lang="en-US" baseline="0" dirty="0" smtClean="0"/>
              <a:t>Changes in net OPEB liability not included in OPEB expense are required to be reported as deferred outflows or inflows of resources.</a:t>
            </a:r>
          </a:p>
          <a:p>
            <a:endParaRPr lang="en-US" baseline="0" dirty="0" smtClean="0"/>
          </a:p>
          <a:p>
            <a:r>
              <a:rPr lang="en-US" baseline="0" dirty="0" smtClean="0"/>
              <a:t>Employer contributions made subsequent to the measurement date are required to be reported as deferred outflows of resources. </a:t>
            </a:r>
          </a:p>
          <a:p>
            <a:endParaRPr lang="en-US" baseline="0" dirty="0" smtClean="0"/>
          </a:p>
          <a:p>
            <a:r>
              <a:rPr lang="en-US" dirty="0" smtClean="0"/>
              <a:t>Now that we have made it through some of the reporting requirements for our new OPEB</a:t>
            </a:r>
            <a:r>
              <a:rPr lang="en-US" baseline="0" dirty="0" smtClean="0"/>
              <a:t> standards, we are ready for our third polling question.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18</a:t>
            </a:fld>
            <a:endParaRPr lang="en-US" dirty="0"/>
          </a:p>
        </p:txBody>
      </p:sp>
    </p:spTree>
    <p:extLst>
      <p:ext uri="{BB962C8B-B14F-4D97-AF65-F5344CB8AC3E}">
        <p14:creationId xmlns:p14="http://schemas.microsoft.com/office/powerpoint/2010/main" val="4054776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19</a:t>
            </a:fld>
            <a:endParaRPr lang="en-US" dirty="0"/>
          </a:p>
        </p:txBody>
      </p:sp>
    </p:spTree>
    <p:extLst>
      <p:ext uri="{BB962C8B-B14F-4D97-AF65-F5344CB8AC3E}">
        <p14:creationId xmlns:p14="http://schemas.microsoft.com/office/powerpoint/2010/main" val="418124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2</a:t>
            </a:fld>
            <a:endParaRPr lang="en-US" dirty="0"/>
          </a:p>
        </p:txBody>
      </p:sp>
    </p:spTree>
    <p:extLst>
      <p:ext uri="{BB962C8B-B14F-4D97-AF65-F5344CB8AC3E}">
        <p14:creationId xmlns:p14="http://schemas.microsoft.com/office/powerpoint/2010/main" val="300680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20</a:t>
            </a:fld>
            <a:endParaRPr lang="en-US" dirty="0"/>
          </a:p>
        </p:txBody>
      </p:sp>
    </p:spTree>
    <p:extLst>
      <p:ext uri="{BB962C8B-B14F-4D97-AF65-F5344CB8AC3E}">
        <p14:creationId xmlns:p14="http://schemas.microsoft.com/office/powerpoint/2010/main" val="2984614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made it through the reporting requirements for our new OPEB</a:t>
            </a:r>
            <a:r>
              <a:rPr lang="en-US" baseline="0" dirty="0" smtClean="0"/>
              <a:t> standards, we are ready for our fourth polling question </a:t>
            </a:r>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28</a:t>
            </a:fld>
            <a:endParaRPr lang="en-US" dirty="0"/>
          </a:p>
        </p:txBody>
      </p:sp>
    </p:spTree>
    <p:extLst>
      <p:ext uri="{BB962C8B-B14F-4D97-AF65-F5344CB8AC3E}">
        <p14:creationId xmlns:p14="http://schemas.microsoft.com/office/powerpoint/2010/main" val="174326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actuarial valuations of the total OPEB liability are required to be performed at least every 2 years, more frequent valuations are encouraged.</a:t>
            </a:r>
          </a:p>
          <a:p>
            <a:endParaRPr lang="en-US" dirty="0" smtClean="0"/>
          </a:p>
          <a:p>
            <a:r>
              <a:rPr lang="en-US" dirty="0" smtClean="0"/>
              <a:t>If a valuation is not performed as of the OPEB plan’s fiscal year end, the total OPEB liability is required to be based on update procedures to roll forward amounts from an earlier actuarial valuation (that has been performed as of a date no more than 24 months prior to the plan’s fiscal year end).</a:t>
            </a:r>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32</a:t>
            </a:fld>
            <a:endParaRPr lang="en-US" dirty="0"/>
          </a:p>
        </p:txBody>
      </p:sp>
    </p:spTree>
    <p:extLst>
      <p:ext uri="{BB962C8B-B14F-4D97-AF65-F5344CB8AC3E}">
        <p14:creationId xmlns:p14="http://schemas.microsoft.com/office/powerpoint/2010/main" val="911102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auditing if enough time:</a:t>
            </a:r>
          </a:p>
          <a:p>
            <a:endParaRPr lang="en-US" dirty="0" smtClean="0"/>
          </a:p>
          <a:p>
            <a:pPr marL="228600" indent="-228600">
              <a:buAutoNum type="arabicPeriod"/>
            </a:pPr>
            <a:r>
              <a:rPr lang="en-US" dirty="0" smtClean="0"/>
              <a:t>Think</a:t>
            </a:r>
            <a:r>
              <a:rPr lang="en-US" baseline="0" dirty="0" smtClean="0"/>
              <a:t> ahead about the reports that will be required from the actuary and consider having both the GASB 74 and 75 reports done at the same time.  That way if you decide to use the prior year GASB 75 report for the first year of the employer implementation, the report will already be completed.</a:t>
            </a:r>
          </a:p>
          <a:p>
            <a:pPr marL="228600" indent="-228600">
              <a:buAutoNum type="arabicPeriod"/>
            </a:pPr>
            <a:r>
              <a:rPr lang="en-US" baseline="0" dirty="0" smtClean="0"/>
              <a:t>Remember that the auditor will need to test census data.  Consideration could be given to a dual purpose test with pensions as long as the same employees participate in each of the plans.</a:t>
            </a:r>
          </a:p>
          <a:p>
            <a:pPr marL="228600" indent="-228600">
              <a:buAutoNum type="arabicPeriod"/>
            </a:pPr>
            <a:r>
              <a:rPr lang="en-US" baseline="0" dirty="0" smtClean="0"/>
              <a:t>Will need your calculations, allocations and note disclosure in order to audit these amounts.</a:t>
            </a:r>
          </a:p>
          <a:p>
            <a:pPr marL="228600" indent="-228600">
              <a:buAutoNum type="arabicPeriod"/>
            </a:pPr>
            <a:r>
              <a:rPr lang="en-US" baseline="0" dirty="0" smtClean="0"/>
              <a:t>Coordination among all partied is essential as we have all learned from implementing GASB 67 and 68.</a:t>
            </a:r>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37</a:t>
            </a:fld>
            <a:endParaRPr lang="en-US" dirty="0"/>
          </a:p>
        </p:txBody>
      </p:sp>
    </p:spTree>
    <p:extLst>
      <p:ext uri="{BB962C8B-B14F-4D97-AF65-F5344CB8AC3E}">
        <p14:creationId xmlns:p14="http://schemas.microsoft.com/office/powerpoint/2010/main" val="91258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3</a:t>
            </a:fld>
            <a:endParaRPr lang="en-US" dirty="0"/>
          </a:p>
        </p:txBody>
      </p:sp>
    </p:spTree>
    <p:extLst>
      <p:ext uri="{BB962C8B-B14F-4D97-AF65-F5344CB8AC3E}">
        <p14:creationId xmlns:p14="http://schemas.microsoft.com/office/powerpoint/2010/main" val="246916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OPEB includes (1) Postemployment healthcare benefits including medical, dental, vision, hearing, and other health-related benefits – whether provided separately from or provided through a pension plan (2) Other forms of postemployment benefits – such as death benefits, life insurance, disability, and long term care – when provided separately from a pension plan.  Does NOT include termination benefits (GASB 47) or termination payments for sick leave (GASB 16).  When postemployment benefits other than postemployment healthcare benefits are provided through a pension plan, they are classified as pensions and should be accounted for as pension plans.</a:t>
            </a:r>
          </a:p>
          <a:p>
            <a:endParaRPr lang="en-US" dirty="0" smtClean="0"/>
          </a:p>
          <a:p>
            <a:r>
              <a:rPr lang="en-US" dirty="0" smtClean="0"/>
              <a:t>GASB 74 intended to improve financial reporting by state and local governmental OPEB plans. The requirements of GASB 74 apply whether the plan’s financial statements are included in a separate financial report issued by the plan OR the OPEB plan is included in the financial report of another government.  GASB 74 supersedes GASB stmts. No. 25, 43 and No. 50 (Pension Disclosures). </a:t>
            </a:r>
          </a:p>
          <a:p>
            <a:endParaRPr lang="en-US" dirty="0" smtClean="0"/>
          </a:p>
          <a:p>
            <a:r>
              <a:rPr lang="en-US" dirty="0" smtClean="0"/>
              <a:t>GASB 75 improves accounting and financial reporting by state and local governments for post-employment benefits other than pensions and improves information about</a:t>
            </a:r>
            <a:r>
              <a:rPr lang="en-US" baseline="0" dirty="0" smtClean="0"/>
              <a:t> financial support for OPEB that is provided by other entities. The</a:t>
            </a:r>
            <a:r>
              <a:rPr lang="en-US" dirty="0" smtClean="0"/>
              <a:t> requirements of GASB 75 apply whether the government’s financial statements are presented in a stand-alone financial report or are included in the financial</a:t>
            </a:r>
            <a:r>
              <a:rPr lang="en-US" baseline="0" dirty="0" smtClean="0"/>
              <a:t> report of another government. </a:t>
            </a:r>
            <a:endParaRPr lang="en-US" dirty="0" smtClean="0"/>
          </a:p>
          <a:p>
            <a:endParaRPr lang="en-US" dirty="0" smtClean="0"/>
          </a:p>
          <a:p>
            <a:r>
              <a:rPr lang="en-US" dirty="0" smtClean="0"/>
              <a:t>GASB 75 supersedes GASB stmts. No. 45 and No. 57.  </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4</a:t>
            </a:fld>
            <a:endParaRPr lang="en-US" dirty="0"/>
          </a:p>
        </p:txBody>
      </p:sp>
    </p:spTree>
    <p:extLst>
      <p:ext uri="{BB962C8B-B14F-4D97-AF65-F5344CB8AC3E}">
        <p14:creationId xmlns:p14="http://schemas.microsoft.com/office/powerpoint/2010/main" val="4169246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Trusts with the following characteristics are covered by GASB 74:</a:t>
            </a:r>
          </a:p>
          <a:p>
            <a:pPr marL="171450" indent="-171450">
              <a:buFont typeface="Arial" panose="020B0604020202020204" pitchFamily="34" charset="0"/>
              <a:buChar char="•"/>
            </a:pPr>
            <a:r>
              <a:rPr lang="en-US" sz="1200" dirty="0" smtClean="0"/>
              <a:t>Contributions from ER and non-ER contributing entities to the OPEB plan and earnings are irrevocable</a:t>
            </a:r>
          </a:p>
          <a:p>
            <a:pPr marL="171450" indent="-171450">
              <a:buFont typeface="Arial" panose="020B0604020202020204" pitchFamily="34" charset="0"/>
              <a:buChar char="•"/>
            </a:pPr>
            <a:r>
              <a:rPr lang="en-US" sz="1200" dirty="0" smtClean="0"/>
              <a:t>OPEB plan assets are dedicated to providing OPEB to plan members in accordance with benefit terms</a:t>
            </a:r>
          </a:p>
          <a:p>
            <a:pPr marL="171450" indent="-171450">
              <a:buFont typeface="Arial" panose="020B0604020202020204" pitchFamily="34" charset="0"/>
              <a:buChar char="•"/>
            </a:pPr>
            <a:r>
              <a:rPr lang="en-US" sz="1200" dirty="0" smtClean="0"/>
              <a:t>OPEB plan assets are legally protected from creditors of the ER and non-ER contributing entities and OPEB administrators.  For a DB OPEB plan, plan assets are also legally protected from creditors of plan members.</a:t>
            </a:r>
          </a:p>
          <a:p>
            <a:endParaRPr lang="en-US" sz="1200" dirty="0" smtClean="0"/>
          </a:p>
          <a:p>
            <a:r>
              <a:rPr lang="en-US" sz="1200" dirty="0" smtClean="0"/>
              <a:t>DB plans are classified according to # of ERs whose EEs are provided with OPEB thru the plan &amp; whether OPEB obligations and OPEB plan assets are shared.  For this classification, a primary government and its component units are considered to be 1 ER.</a:t>
            </a:r>
          </a:p>
          <a:p>
            <a:endParaRPr lang="en-US" sz="1200" dirty="0" smtClean="0"/>
          </a:p>
          <a:p>
            <a:r>
              <a:rPr lang="en-US" sz="1200" dirty="0" smtClean="0"/>
              <a:t>Single employer – pensions are provided to EEs of 1 ER</a:t>
            </a:r>
          </a:p>
          <a:p>
            <a:endParaRPr lang="en-US" sz="1200" dirty="0" smtClean="0"/>
          </a:p>
          <a:p>
            <a:r>
              <a:rPr lang="en-US" sz="1200" dirty="0" smtClean="0"/>
              <a:t>Agent multiple employer – OPEB</a:t>
            </a:r>
            <a:r>
              <a:rPr lang="en-US" sz="1200" baseline="0" dirty="0" smtClean="0"/>
              <a:t> </a:t>
            </a:r>
            <a:r>
              <a:rPr lang="en-US" sz="1200" dirty="0" smtClean="0"/>
              <a:t>plan assets are pooled for investment purposes but separate accounts are maintained for each ER so that each ER’s share of the pooled assets is legally available to pay the benefits of ONLY its EEs.</a:t>
            </a:r>
          </a:p>
          <a:p>
            <a:endParaRPr lang="en-US" sz="1200" dirty="0" smtClean="0"/>
          </a:p>
          <a:p>
            <a:r>
              <a:rPr lang="en-US" sz="1200" dirty="0" smtClean="0"/>
              <a:t>Cost sharing multiple employer – OPEB obligations to the EEs of more than 1 ER are pooled and OPEB plan assets can be used to pay the benefits of the EEs of ANY ER that provides OPEB through the OPEB plan.</a:t>
            </a:r>
          </a:p>
          <a:p>
            <a:endParaRPr lang="en-US" sz="1200" dirty="0" smtClean="0"/>
          </a:p>
          <a:p>
            <a:r>
              <a:rPr lang="en-US" sz="1200" dirty="0" smtClean="0"/>
              <a:t>First step is defining whether the plan is defined benefit or defined contribution and if defined benefit – single employer, agent multiple employer or cost sharing multiple employer.</a:t>
            </a:r>
          </a:p>
          <a:p>
            <a:endParaRPr lang="en-US" sz="1200" dirty="0" smtClean="0"/>
          </a:p>
          <a:p>
            <a:r>
              <a:rPr lang="en-US" sz="1200" dirty="0" smtClean="0"/>
              <a:t>DB –benefit received at or after separation as defined by the benefit terms.  DC – individual account for each member – defines the contributions required to be made to a member’s account for periods in which service is rendered.  Benefit determined by member’s account balance.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5</a:t>
            </a:fld>
            <a:endParaRPr lang="en-US" dirty="0"/>
          </a:p>
        </p:txBody>
      </p:sp>
    </p:spTree>
    <p:extLst>
      <p:ext uri="{BB962C8B-B14F-4D97-AF65-F5344CB8AC3E}">
        <p14:creationId xmlns:p14="http://schemas.microsoft.com/office/powerpoint/2010/main" val="125199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6</a:t>
            </a:fld>
            <a:endParaRPr lang="en-US" dirty="0"/>
          </a:p>
        </p:txBody>
      </p:sp>
    </p:spTree>
    <p:extLst>
      <p:ext uri="{BB962C8B-B14F-4D97-AF65-F5344CB8AC3E}">
        <p14:creationId xmlns:p14="http://schemas.microsoft.com/office/powerpoint/2010/main" val="2186001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7</a:t>
            </a:fld>
            <a:endParaRPr lang="en-US" dirty="0"/>
          </a:p>
        </p:txBody>
      </p:sp>
    </p:spTree>
    <p:extLst>
      <p:ext uri="{BB962C8B-B14F-4D97-AF65-F5344CB8AC3E}">
        <p14:creationId xmlns:p14="http://schemas.microsoft.com/office/powerpoint/2010/main" val="4038833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Three Broad Steps:</a:t>
            </a:r>
          </a:p>
          <a:p>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Projected benefit payments are required to be discounted to their actuarial present value using a single rate that reflects (1) the long-term expected Rate of Return in which the Fiduciary Net Position is projected to be sufficient to pay benefits and OPEB plan assets are expected to be invested to achieve that return and (2) a tax-exempt, high quality municipal bond rate when the conditions to use the long-term Rate of Return are not met.  Projections are required to be based</a:t>
            </a:r>
            <a:r>
              <a:rPr lang="en-US" baseline="0" dirty="0" smtClean="0"/>
              <a:t> on claims costs or age-adjusted premiums that approximate claims costs and include the effects of projected salary changes, service credits and automatic OPEB changes (including COLA’s).</a:t>
            </a:r>
            <a:endParaRPr lang="en-US" dirty="0" smtClean="0"/>
          </a:p>
          <a:p>
            <a:pPr marL="171450" indent="-171450">
              <a:buFont typeface="Arial" panose="020B0604020202020204" pitchFamily="34" charset="0"/>
              <a:buChar char="•"/>
            </a:pPr>
            <a:r>
              <a:rPr lang="en-US" dirty="0" smtClean="0"/>
              <a:t>The actuarial present value of projected benefit payments is required to be attributed to periods of plan member service using the </a:t>
            </a:r>
            <a:r>
              <a:rPr lang="en-US" b="1" dirty="0" smtClean="0"/>
              <a:t>entry age actuarial cost method</a:t>
            </a:r>
            <a:r>
              <a:rPr lang="en-US" dirty="0" smtClean="0"/>
              <a:t> with each period’s service cost determined as a level % of pay.</a:t>
            </a:r>
          </a:p>
          <a:p>
            <a:endParaRPr lang="en-US" dirty="0" smtClean="0"/>
          </a:p>
          <a:p>
            <a:r>
              <a:rPr lang="en-US" dirty="0" smtClean="0"/>
              <a:t>All assumptions are required to be made in conformity with Actuarial Standards of Practice issued by the Actuarial Standards Board.</a:t>
            </a:r>
          </a:p>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8</a:t>
            </a:fld>
            <a:endParaRPr lang="en-US" dirty="0"/>
          </a:p>
        </p:txBody>
      </p:sp>
    </p:spTree>
    <p:extLst>
      <p:ext uri="{BB962C8B-B14F-4D97-AF65-F5344CB8AC3E}">
        <p14:creationId xmlns:p14="http://schemas.microsoft.com/office/powerpoint/2010/main" val="876272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9</a:t>
            </a:fld>
            <a:endParaRPr lang="en-US" dirty="0"/>
          </a:p>
        </p:txBody>
      </p:sp>
    </p:spTree>
    <p:extLst>
      <p:ext uri="{BB962C8B-B14F-4D97-AF65-F5344CB8AC3E}">
        <p14:creationId xmlns:p14="http://schemas.microsoft.com/office/powerpoint/2010/main" val="332048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crowehorwath.com/about/legal/"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94560"/>
            <a:ext cx="11274552" cy="5539978"/>
          </a:xfrm>
        </p:spPr>
        <p:txBody>
          <a:bodyPr>
            <a:spAutoFit/>
          </a:bodyPr>
          <a:lstStyle>
            <a:lvl1pPr>
              <a:lnSpc>
                <a:spcPts val="14400"/>
              </a:lnSpc>
              <a:defRPr sz="14400"/>
            </a:lvl1pPr>
          </a:lstStyle>
          <a:p>
            <a:r>
              <a:rPr lang="en-US" dirty="0" smtClean="0"/>
              <a:t>Click to edit Master title style</a:t>
            </a:r>
            <a:endParaRPr lang="en-US" dirty="0"/>
          </a:p>
        </p:txBody>
      </p:sp>
      <p:sp>
        <p:nvSpPr>
          <p:cNvPr id="5" name="Picture Placeholder 4"/>
          <p:cNvSpPr>
            <a:spLocks noGrp="1"/>
          </p:cNvSpPr>
          <p:nvPr>
            <p:ph type="pic" sz="quarter" idx="12"/>
          </p:nvPr>
        </p:nvSpPr>
        <p:spPr>
          <a:xfrm>
            <a:off x="0" y="0"/>
            <a:ext cx="12192000" cy="6858000"/>
          </a:xfrm>
        </p:spPr>
        <p:txBody>
          <a:bodyPr/>
          <a:lstStyle/>
          <a:p>
            <a:endParaRPr lang="en-US" dirty="0"/>
          </a:p>
        </p:txBody>
      </p:sp>
      <p:sp>
        <p:nvSpPr>
          <p:cNvPr id="3" name="Subtitle 2"/>
          <p:cNvSpPr>
            <a:spLocks noGrp="1"/>
          </p:cNvSpPr>
          <p:nvPr>
            <p:ph type="subTitle" idx="1" hasCustomPrompt="1"/>
          </p:nvPr>
        </p:nvSpPr>
        <p:spPr>
          <a:xfrm>
            <a:off x="731520" y="4023360"/>
            <a:ext cx="11274552" cy="276999"/>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style</a:t>
            </a:r>
            <a:endParaRPr lang="en-US" dirty="0"/>
          </a:p>
        </p:txBody>
      </p:sp>
      <p:sp>
        <p:nvSpPr>
          <p:cNvPr id="15" name="Text Placeholder 14"/>
          <p:cNvSpPr>
            <a:spLocks noGrp="1"/>
          </p:cNvSpPr>
          <p:nvPr>
            <p:ph type="body" sz="quarter" idx="10"/>
          </p:nvPr>
        </p:nvSpPr>
        <p:spPr>
          <a:xfrm>
            <a:off x="731520" y="4480560"/>
            <a:ext cx="11274552" cy="274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6"/>
          <p:cNvSpPr>
            <a:spLocks noGrp="1"/>
          </p:cNvSpPr>
          <p:nvPr>
            <p:ph type="body" sz="quarter" idx="11"/>
          </p:nvPr>
        </p:nvSpPr>
        <p:spPr>
          <a:xfrm>
            <a:off x="731520" y="5394960"/>
            <a:ext cx="11274425" cy="274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3" hasCustomPrompt="1"/>
          </p:nvPr>
        </p:nvSpPr>
        <p:spPr>
          <a:xfrm>
            <a:off x="762000" y="6537960"/>
            <a:ext cx="1600200" cy="243840"/>
          </a:xfrm>
        </p:spPr>
        <p:txBody>
          <a:bodyPr/>
          <a:lstStyle>
            <a:lvl1pPr marL="0" indent="0">
              <a:buNone/>
              <a:defRPr sz="1000"/>
            </a:lvl1pPr>
          </a:lstStyle>
          <a:p>
            <a:pPr lvl="0"/>
            <a:r>
              <a:rPr lang="en-US" dirty="0" smtClean="0"/>
              <a:t>© 2016 Crowe Horwath LLP</a:t>
            </a:r>
            <a:endParaRPr lang="en-US" dirty="0"/>
          </a:p>
        </p:txBody>
      </p:sp>
    </p:spTree>
    <p:extLst>
      <p:ext uri="{BB962C8B-B14F-4D97-AF65-F5344CB8AC3E}">
        <p14:creationId xmlns:p14="http://schemas.microsoft.com/office/powerpoint/2010/main" val="37240616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Standard">
    <p:spTree>
      <p:nvGrpSpPr>
        <p:cNvPr id="1" name=""/>
        <p:cNvGrpSpPr/>
        <p:nvPr/>
      </p:nvGrpSpPr>
      <p:grpSpPr>
        <a:xfrm>
          <a:off x="0" y="0"/>
          <a:ext cx="0" cy="0"/>
          <a:chOff x="0" y="0"/>
          <a:chExt cx="0" cy="0"/>
        </a:xfrm>
      </p:grpSpPr>
      <p:sp>
        <p:nvSpPr>
          <p:cNvPr id="4" name="TextBox 3"/>
          <p:cNvSpPr txBox="1"/>
          <p:nvPr/>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
        <p:nvSpPr>
          <p:cNvPr id="3" name="TextBox 2"/>
          <p:cNvSpPr txBox="1"/>
          <p:nvPr userDrawn="1"/>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
        <p:nvSpPr>
          <p:cNvPr id="11" name="Text Placeholder 10"/>
          <p:cNvSpPr>
            <a:spLocks noGrp="1"/>
          </p:cNvSpPr>
          <p:nvPr>
            <p:ph type="body" sz="quarter" idx="11"/>
          </p:nvPr>
        </p:nvSpPr>
        <p:spPr>
          <a:xfrm>
            <a:off x="457200" y="2514600"/>
            <a:ext cx="11277600" cy="1600200"/>
          </a:xfrm>
        </p:spPr>
        <p:txBody>
          <a:bodyPr/>
          <a:lstStyle>
            <a:lvl1pPr marL="0" indent="0">
              <a:buFontTx/>
              <a:buNone/>
              <a:defRPr sz="8000"/>
            </a:lvl1pPr>
            <a:lvl2pPr marL="155448" indent="0">
              <a:buFontTx/>
              <a:buNone/>
              <a:defRPr/>
            </a:lvl2pPr>
            <a:lvl3pPr marL="301752" indent="0">
              <a:buFontTx/>
              <a:buNone/>
              <a:defRPr/>
            </a:lvl3pPr>
            <a:lvl4pPr marL="429768" indent="0">
              <a:buFontTx/>
              <a:buNone/>
              <a:defRPr/>
            </a:lvl4pPr>
            <a:lvl5pPr marL="557784" indent="0">
              <a:buFontTx/>
              <a:buNone/>
              <a:defRPr/>
            </a:lvl5pPr>
          </a:lstStyle>
          <a:p>
            <a:pPr lvl="0"/>
            <a:r>
              <a:rPr lang="en-US" dirty="0" smtClean="0"/>
              <a:t>Click to edit Master text style</a:t>
            </a:r>
          </a:p>
        </p:txBody>
      </p:sp>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b="63333"/>
          <a:stretch/>
        </p:blipFill>
        <p:spPr>
          <a:xfrm>
            <a:off x="0" y="0"/>
            <a:ext cx="12192000" cy="2514600"/>
          </a:xfrm>
          <a:prstGeom prst="rect">
            <a:avLst/>
          </a:prstGeom>
        </p:spPr>
      </p:pic>
    </p:spTree>
    <p:extLst>
      <p:ext uri="{BB962C8B-B14F-4D97-AF65-F5344CB8AC3E}">
        <p14:creationId xmlns:p14="http://schemas.microsoft.com/office/powerpoint/2010/main" val="32755047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Image">
    <p:spTree>
      <p:nvGrpSpPr>
        <p:cNvPr id="1" name=""/>
        <p:cNvGrpSpPr/>
        <p:nvPr/>
      </p:nvGrpSpPr>
      <p:grpSpPr>
        <a:xfrm>
          <a:off x="0" y="0"/>
          <a:ext cx="0" cy="0"/>
          <a:chOff x="0" y="0"/>
          <a:chExt cx="0" cy="0"/>
        </a:xfrm>
      </p:grpSpPr>
      <p:sp>
        <p:nvSpPr>
          <p:cNvPr id="4" name="TextBox 3"/>
          <p:cNvSpPr txBox="1"/>
          <p:nvPr/>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
        <p:nvSpPr>
          <p:cNvPr id="3" name="TextBox 2"/>
          <p:cNvSpPr txBox="1"/>
          <p:nvPr userDrawn="1"/>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
        <p:nvSpPr>
          <p:cNvPr id="11" name="Text Placeholder 10"/>
          <p:cNvSpPr>
            <a:spLocks noGrp="1"/>
          </p:cNvSpPr>
          <p:nvPr>
            <p:ph type="body" sz="quarter" idx="11"/>
          </p:nvPr>
        </p:nvSpPr>
        <p:spPr>
          <a:xfrm>
            <a:off x="457200" y="2514600"/>
            <a:ext cx="11277600" cy="1600200"/>
          </a:xfrm>
        </p:spPr>
        <p:txBody>
          <a:bodyPr/>
          <a:lstStyle>
            <a:lvl1pPr marL="0" indent="0">
              <a:buFontTx/>
              <a:buNone/>
              <a:defRPr sz="8000"/>
            </a:lvl1pPr>
            <a:lvl2pPr marL="155448" indent="0">
              <a:buFontTx/>
              <a:buNone/>
              <a:defRPr/>
            </a:lvl2pPr>
            <a:lvl3pPr marL="301752" indent="0">
              <a:buFontTx/>
              <a:buNone/>
              <a:defRPr/>
            </a:lvl3pPr>
            <a:lvl4pPr marL="429768" indent="0">
              <a:buFontTx/>
              <a:buNone/>
              <a:defRPr/>
            </a:lvl4pPr>
            <a:lvl5pPr marL="557784" indent="0">
              <a:buFontTx/>
              <a:buNone/>
              <a:defRPr/>
            </a:lvl5pPr>
          </a:lstStyle>
          <a:p>
            <a:pPr lvl="0"/>
            <a:r>
              <a:rPr lang="en-US" dirty="0" smtClean="0"/>
              <a:t>Click to edit Master text style</a:t>
            </a:r>
          </a:p>
        </p:txBody>
      </p:sp>
      <p:sp>
        <p:nvSpPr>
          <p:cNvPr id="7" name="Picture Placeholder 6"/>
          <p:cNvSpPr>
            <a:spLocks noGrp="1"/>
          </p:cNvSpPr>
          <p:nvPr>
            <p:ph type="pic" sz="quarter" idx="12"/>
          </p:nvPr>
        </p:nvSpPr>
        <p:spPr>
          <a:xfrm>
            <a:off x="0" y="0"/>
            <a:ext cx="12192000" cy="2514600"/>
          </a:xfrm>
        </p:spPr>
        <p:txBody>
          <a:bodyPr/>
          <a:lstStyle/>
          <a:p>
            <a:endParaRPr lang="en-US" dirty="0"/>
          </a:p>
        </p:txBody>
      </p:sp>
    </p:spTree>
    <p:extLst>
      <p:ext uri="{BB962C8B-B14F-4D97-AF65-F5344CB8AC3E}">
        <p14:creationId xmlns:p14="http://schemas.microsoft.com/office/powerpoint/2010/main" val="21673917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disclaimer">
    <p:spTree>
      <p:nvGrpSpPr>
        <p:cNvPr id="1" name=""/>
        <p:cNvGrpSpPr/>
        <p:nvPr/>
      </p:nvGrpSpPr>
      <p:grpSpPr>
        <a:xfrm>
          <a:off x="0" y="0"/>
          <a:ext cx="0" cy="0"/>
          <a:chOff x="0" y="0"/>
          <a:chExt cx="0" cy="0"/>
        </a:xfrm>
      </p:grpSpPr>
      <p:sp>
        <p:nvSpPr>
          <p:cNvPr id="4" name="TextBox 3"/>
          <p:cNvSpPr txBox="1"/>
          <p:nvPr/>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
        <p:nvSpPr>
          <p:cNvPr id="3" name="TextBox 2"/>
          <p:cNvSpPr txBox="1"/>
          <p:nvPr userDrawn="1"/>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pic>
        <p:nvPicPr>
          <p:cNvPr id="5" name="Picture 4"/>
          <p:cNvPicPr>
            <a:picLocks noChangeAspect="1"/>
          </p:cNvPicPr>
          <p:nvPr userDrawn="1"/>
        </p:nvPicPr>
        <p:blipFill>
          <a:blip r:embed="rId2"/>
          <a:stretch>
            <a:fillRect/>
          </a:stretch>
        </p:blipFill>
        <p:spPr>
          <a:xfrm>
            <a:off x="457200" y="457200"/>
            <a:ext cx="2133599" cy="338433"/>
          </a:xfrm>
          <a:prstGeom prst="rect">
            <a:avLst/>
          </a:prstGeom>
        </p:spPr>
      </p:pic>
      <p:sp>
        <p:nvSpPr>
          <p:cNvPr id="6" name="Text Placeholder 5"/>
          <p:cNvSpPr>
            <a:spLocks noGrp="1"/>
          </p:cNvSpPr>
          <p:nvPr>
            <p:ph type="body" sz="quarter" idx="10"/>
          </p:nvPr>
        </p:nvSpPr>
        <p:spPr>
          <a:xfrm>
            <a:off x="457199" y="2514600"/>
            <a:ext cx="11180875" cy="2286000"/>
          </a:xfrm>
        </p:spPr>
        <p:txBody>
          <a:bodyPr/>
          <a:lstStyle>
            <a:lvl1pPr marL="0" indent="0">
              <a:buFontTx/>
              <a:buNone/>
              <a:defRPr sz="8000"/>
            </a:lvl1pPr>
          </a:lstStyle>
          <a:p>
            <a:pPr lvl="0"/>
            <a:r>
              <a:rPr lang="en-US" dirty="0" smtClean="0"/>
              <a:t>Click to edit Master text styles</a:t>
            </a:r>
          </a:p>
        </p:txBody>
      </p:sp>
      <p:sp>
        <p:nvSpPr>
          <p:cNvPr id="8" name="Text Placeholder 7"/>
          <p:cNvSpPr>
            <a:spLocks noGrp="1"/>
          </p:cNvSpPr>
          <p:nvPr>
            <p:ph type="body" sz="quarter" idx="11"/>
          </p:nvPr>
        </p:nvSpPr>
        <p:spPr>
          <a:xfrm>
            <a:off x="457200" y="4206240"/>
            <a:ext cx="11180763" cy="1219200"/>
          </a:xfrm>
        </p:spPr>
        <p:txBody>
          <a:bodyPr/>
          <a:lstStyle>
            <a:lvl1pPr marL="0" indent="0">
              <a:buFontTx/>
              <a:buNone/>
              <a:defRPr sz="1600"/>
            </a:lvl1pPr>
            <a:lvl2pPr marL="0" indent="0">
              <a:buFontTx/>
              <a:buNone/>
              <a:defRPr sz="1600"/>
            </a:lvl2pPr>
            <a:lvl3pPr marL="0" indent="0">
              <a:buFontTx/>
              <a:buNone/>
              <a:defRPr sz="1600"/>
            </a:lvl3pPr>
            <a:lvl4pPr marL="0" indent="0">
              <a:buFontTx/>
              <a:buNone/>
              <a:defRPr sz="1600"/>
            </a:lvl4pPr>
            <a:lvl5pPr marL="0" indent="0">
              <a:buFontTx/>
              <a:buNone/>
              <a:defRPr sz="16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extBox 6"/>
          <p:cNvSpPr txBox="1"/>
          <p:nvPr userDrawn="1"/>
        </p:nvSpPr>
        <p:spPr>
          <a:xfrm>
            <a:off x="457200" y="6248400"/>
            <a:ext cx="10972800" cy="415498"/>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t>In accordance with applicable professional standards, some firm services may not be available to attest clients.</a:t>
            </a:r>
          </a:p>
          <a:p>
            <a:r>
              <a:rPr lang="en-US" sz="600" dirty="0"/>
              <a:t> </a:t>
            </a:r>
          </a:p>
          <a:p>
            <a:r>
              <a:rPr lang="en-US" sz="600" dirty="0"/>
              <a:t>This material is for informational purposes only and should not be construed as financial or legal advice. Please seek guidance specific to your organization from qualified advisers in your jurisdiction. </a:t>
            </a:r>
          </a:p>
          <a:p>
            <a:r>
              <a:rPr lang="en-US" sz="600" dirty="0"/>
              <a:t>© </a:t>
            </a:r>
            <a:r>
              <a:rPr lang="en-US" sz="600" dirty="0" smtClean="0"/>
              <a:t>2016 </a:t>
            </a:r>
            <a:r>
              <a:rPr lang="en-US" sz="600" dirty="0"/>
              <a:t>Crowe Horwath LLP, an independent member of Crowe Horwath International </a:t>
            </a:r>
            <a:r>
              <a:rPr lang="en-US" sz="600" dirty="0">
                <a:hlinkClick r:id="rId3"/>
              </a:rPr>
              <a:t>crowehorwath.com/disclosure</a:t>
            </a:r>
            <a:r>
              <a:rPr lang="en-US" sz="600" dirty="0"/>
              <a:t> </a:t>
            </a:r>
            <a:r>
              <a:rPr lang="en-US" sz="900" dirty="0"/>
              <a:t>  </a:t>
            </a:r>
          </a:p>
        </p:txBody>
      </p:sp>
    </p:spTree>
    <p:extLst>
      <p:ext uri="{BB962C8B-B14F-4D97-AF65-F5344CB8AC3E}">
        <p14:creationId xmlns:p14="http://schemas.microsoft.com/office/powerpoint/2010/main" val="23036030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752600"/>
            <a:ext cx="4011084" cy="307777"/>
          </a:xfrm>
        </p:spPr>
        <p:txBody>
          <a:bodyPr anchor="t" anchorCtr="0"/>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1752600"/>
            <a:ext cx="6815667" cy="1311128"/>
          </a:xfrm>
        </p:spPr>
        <p:txBody>
          <a:bodyPr anchor="t" anchorCtr="0"/>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514600"/>
            <a:ext cx="4011084" cy="37766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extBox 6"/>
          <p:cNvSpPr txBox="1"/>
          <p:nvPr/>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
        <p:nvSpPr>
          <p:cNvPr id="6" name="TextBox 5"/>
          <p:cNvSpPr txBox="1"/>
          <p:nvPr userDrawn="1"/>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0420781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2240" y="5029201"/>
            <a:ext cx="7315200" cy="307777"/>
          </a:xfrm>
        </p:spPr>
        <p:txBody>
          <a:bodyPr anchor="t" anchorCtr="0"/>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682240" y="1737360"/>
            <a:ext cx="7315200" cy="3200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682240" y="5486400"/>
            <a:ext cx="7315200" cy="914400"/>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extBox 6"/>
          <p:cNvSpPr txBox="1"/>
          <p:nvPr/>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
        <p:nvSpPr>
          <p:cNvPr id="6" name="TextBox 5"/>
          <p:cNvSpPr txBox="1"/>
          <p:nvPr userDrawn="1"/>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1867264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752600"/>
            <a:ext cx="11274552" cy="4556760"/>
          </a:xfrm>
        </p:spPr>
        <p:txBody>
          <a:bodyPr/>
          <a:lstStyle>
            <a:lvl1pPr marL="137160" indent="-137160">
              <a:buClr>
                <a:schemeClr val="tx1"/>
              </a:buClr>
              <a:buFont typeface="Arial" panose="020B0604020202020204" pitchFamily="34" charset="0"/>
              <a:buChar char="•"/>
              <a:defRPr/>
            </a:lvl1pPr>
            <a:lvl2pPr marL="292608" indent="-137160">
              <a:buClr>
                <a:schemeClr val="tx1"/>
              </a:buClr>
              <a:buFont typeface="Arial" panose="020B0604020202020204" pitchFamily="34" charset="0"/>
              <a:buChar char="•"/>
              <a:defRPr/>
            </a:lvl2pPr>
            <a:lvl3pPr marL="438912" indent="-137160">
              <a:spcBef>
                <a:spcPts val="300"/>
              </a:spcBef>
              <a:buClr>
                <a:schemeClr val="tx1"/>
              </a:buClr>
              <a:buFont typeface="Arial" panose="020B0604020202020204" pitchFamily="34" charset="0"/>
              <a:buChar char="•"/>
              <a:defRPr/>
            </a:lvl3pPr>
            <a:lvl4pPr marL="566928" indent="-137160">
              <a:buClr>
                <a:schemeClr val="tx1"/>
              </a:buClr>
              <a:buFont typeface="Arial" panose="020B0604020202020204" pitchFamily="34" charset="0"/>
              <a:buChar char="•"/>
              <a:defRPr/>
            </a:lvl4pPr>
            <a:lvl5pPr marL="694944" indent="-137160">
              <a:buClr>
                <a:schemeClr val="tx1"/>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p:nvSpPr>
        <p:spPr>
          <a:xfrm>
            <a:off x="11168076"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tx1"/>
              </a:solidFill>
              <a:effectLst/>
              <a:latin typeface="Arial" pitchFamily="34" charset="0"/>
              <a:ea typeface="+mn-ea"/>
              <a:cs typeface="Arial" pitchFamily="34" charset="0"/>
            </a:endParaRPr>
          </a:p>
        </p:txBody>
      </p:sp>
      <p:sp>
        <p:nvSpPr>
          <p:cNvPr id="5" name="TextBox 4"/>
          <p:cNvSpPr txBox="1"/>
          <p:nvPr userDrawn="1"/>
        </p:nvSpPr>
        <p:spPr>
          <a:xfrm>
            <a:off x="11168076"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8549756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752600"/>
            <a:ext cx="7312152" cy="4556760"/>
          </a:xfrm>
        </p:spPr>
        <p:txBody>
          <a:bodyPr/>
          <a:lstStyle>
            <a:lvl1pPr marL="137160" indent="-137160">
              <a:buClr>
                <a:schemeClr val="tx1"/>
              </a:buClr>
              <a:buFont typeface="Arial" panose="020B0604020202020204" pitchFamily="34" charset="0"/>
              <a:buChar char="•"/>
              <a:defRPr/>
            </a:lvl1pPr>
            <a:lvl2pPr marL="292608" indent="-137160">
              <a:buClr>
                <a:schemeClr val="tx1"/>
              </a:buClr>
              <a:buFont typeface="Arial" panose="020B0604020202020204" pitchFamily="34" charset="0"/>
              <a:buChar char="•"/>
              <a:defRPr/>
            </a:lvl2pPr>
            <a:lvl3pPr marL="438912" indent="-137160">
              <a:spcBef>
                <a:spcPts val="300"/>
              </a:spcBef>
              <a:buClr>
                <a:schemeClr val="tx1"/>
              </a:buClr>
              <a:buFont typeface="Arial" panose="020B0604020202020204" pitchFamily="34" charset="0"/>
              <a:buChar char="•"/>
              <a:defRPr/>
            </a:lvl3pPr>
            <a:lvl4pPr marL="566928" indent="-137160">
              <a:buClr>
                <a:schemeClr val="tx1"/>
              </a:buClr>
              <a:buFont typeface="Arial" panose="020B0604020202020204" pitchFamily="34" charset="0"/>
              <a:buChar char="•"/>
              <a:defRPr/>
            </a:lvl4pPr>
            <a:lvl5pPr marL="694944" indent="-137160">
              <a:buClr>
                <a:schemeClr val="tx1"/>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p:nvSpPr>
        <p:spPr>
          <a:xfrm>
            <a:off x="11168076"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tx1"/>
              </a:solidFill>
              <a:effectLst/>
              <a:latin typeface="Arial" pitchFamily="34" charset="0"/>
              <a:ea typeface="+mn-ea"/>
              <a:cs typeface="Arial" pitchFamily="34" charset="0"/>
            </a:endParaRPr>
          </a:p>
        </p:txBody>
      </p:sp>
      <p:sp>
        <p:nvSpPr>
          <p:cNvPr id="5" name="TextBox 4"/>
          <p:cNvSpPr txBox="1"/>
          <p:nvPr userDrawn="1"/>
        </p:nvSpPr>
        <p:spPr>
          <a:xfrm>
            <a:off x="11168076"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886595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ird Part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752600"/>
            <a:ext cx="7312152" cy="1295400"/>
          </a:xfrm>
        </p:spPr>
        <p:txBody>
          <a:bodyPr/>
          <a:lstStyle>
            <a:lvl1pPr marL="137160" indent="-137160">
              <a:buClr>
                <a:schemeClr val="tx1"/>
              </a:buClr>
              <a:buFont typeface="Arial" panose="020B0604020202020204" pitchFamily="34" charset="0"/>
              <a:buChar char="•"/>
              <a:defRPr/>
            </a:lvl1pPr>
            <a:lvl2pPr marL="292608" indent="-137160">
              <a:buClr>
                <a:schemeClr val="tx1"/>
              </a:buClr>
              <a:buFont typeface="Arial" panose="020B0604020202020204" pitchFamily="34" charset="0"/>
              <a:buChar char="•"/>
              <a:defRPr/>
            </a:lvl2pPr>
            <a:lvl3pPr marL="438912" indent="-137160">
              <a:spcBef>
                <a:spcPts val="300"/>
              </a:spcBef>
              <a:buClr>
                <a:schemeClr val="tx1"/>
              </a:buClr>
              <a:buFont typeface="Arial" panose="020B0604020202020204" pitchFamily="34" charset="0"/>
              <a:buChar char="•"/>
              <a:defRPr/>
            </a:lvl3pPr>
            <a:lvl4pPr marL="566928" indent="-137160">
              <a:buClr>
                <a:schemeClr val="tx1"/>
              </a:buClr>
              <a:buFont typeface="Arial" panose="020B0604020202020204" pitchFamily="34" charset="0"/>
              <a:buChar char="•"/>
              <a:defRPr/>
            </a:lvl4pPr>
            <a:lvl5pPr marL="694944" indent="-137160">
              <a:buClr>
                <a:schemeClr val="tx1"/>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p:nvSpPr>
        <p:spPr>
          <a:xfrm>
            <a:off x="11168076"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tx1"/>
              </a:solidFill>
              <a:effectLst/>
              <a:latin typeface="Arial" pitchFamily="34" charset="0"/>
              <a:ea typeface="+mn-ea"/>
              <a:cs typeface="Arial" pitchFamily="34" charset="0"/>
            </a:endParaRPr>
          </a:p>
        </p:txBody>
      </p:sp>
      <p:sp>
        <p:nvSpPr>
          <p:cNvPr id="5" name="TextBox 4"/>
          <p:cNvSpPr txBox="1"/>
          <p:nvPr userDrawn="1"/>
        </p:nvSpPr>
        <p:spPr>
          <a:xfrm>
            <a:off x="11168076"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tx1"/>
              </a:solidFill>
              <a:effectLst/>
              <a:latin typeface="Arial" pitchFamily="34" charset="0"/>
              <a:ea typeface="+mn-ea"/>
              <a:cs typeface="Arial" pitchFamily="34" charset="0"/>
            </a:endParaRPr>
          </a:p>
        </p:txBody>
      </p:sp>
      <p:pic>
        <p:nvPicPr>
          <p:cNvPr id="7" name="Picture 6"/>
          <p:cNvPicPr>
            <a:picLocks noChangeAspect="1"/>
          </p:cNvPicPr>
          <p:nvPr userDrawn="1"/>
        </p:nvPicPr>
        <p:blipFill>
          <a:blip r:embed="rId2"/>
          <a:stretch>
            <a:fillRect/>
          </a:stretch>
        </p:blipFill>
        <p:spPr>
          <a:xfrm>
            <a:off x="1066800" y="3679515"/>
            <a:ext cx="3713921" cy="589105"/>
          </a:xfrm>
          <a:prstGeom prst="rect">
            <a:avLst/>
          </a:prstGeom>
        </p:spPr>
      </p:pic>
      <p:sp>
        <p:nvSpPr>
          <p:cNvPr id="8" name="Picture Placeholder 7"/>
          <p:cNvSpPr>
            <a:spLocks noGrp="1"/>
          </p:cNvSpPr>
          <p:nvPr>
            <p:ph type="pic" sz="quarter" idx="10"/>
          </p:nvPr>
        </p:nvSpPr>
        <p:spPr>
          <a:xfrm>
            <a:off x="6172200" y="3059667"/>
            <a:ext cx="5257800" cy="1828800"/>
          </a:xfrm>
          <a:solidFill>
            <a:schemeClr val="bg1">
              <a:lumMod val="95000"/>
            </a:schemeClr>
          </a:solidFill>
        </p:spPr>
        <p:txBody>
          <a:bodyPr anchor="ctr" anchorCtr="0"/>
          <a:lstStyle>
            <a:lvl1pPr algn="ctr">
              <a:defRPr/>
            </a:lvl1pPr>
          </a:lstStyle>
          <a:p>
            <a:endParaRPr lang="en-US" dirty="0"/>
          </a:p>
        </p:txBody>
      </p:sp>
    </p:spTree>
    <p:extLst>
      <p:ext uri="{BB962C8B-B14F-4D97-AF65-F5344CB8AC3E}">
        <p14:creationId xmlns:p14="http://schemas.microsoft.com/office/powerpoint/2010/main" val="3070779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11274552" cy="36933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5410200" cy="455676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19319" y="1752600"/>
            <a:ext cx="5412433" cy="455676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
        <p:nvSpPr>
          <p:cNvPr id="6" name="TextBox 5"/>
          <p:cNvSpPr txBox="1"/>
          <p:nvPr userDrawn="1"/>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5592245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11274552" cy="36933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52600"/>
            <a:ext cx="5394960" cy="307777"/>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94560"/>
            <a:ext cx="5394960" cy="4114800"/>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6792" y="1775947"/>
            <a:ext cx="5394960" cy="307777"/>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36792" y="2194560"/>
            <a:ext cx="5394960" cy="4114800"/>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
        <p:nvSpPr>
          <p:cNvPr id="8" name="TextBox 7"/>
          <p:cNvSpPr txBox="1"/>
          <p:nvPr userDrawn="1"/>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056469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Box 4"/>
          <p:cNvSpPr txBox="1"/>
          <p:nvPr/>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
        <p:nvSpPr>
          <p:cNvPr id="4" name="TextBox 3"/>
          <p:cNvSpPr txBox="1"/>
          <p:nvPr userDrawn="1"/>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34157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Box 3"/>
          <p:cNvSpPr txBox="1"/>
          <p:nvPr/>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
        <p:nvSpPr>
          <p:cNvPr id="3" name="TextBox 2"/>
          <p:cNvSpPr txBox="1"/>
          <p:nvPr userDrawn="1"/>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2020520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Option">
    <p:spTree>
      <p:nvGrpSpPr>
        <p:cNvPr id="1" name=""/>
        <p:cNvGrpSpPr/>
        <p:nvPr/>
      </p:nvGrpSpPr>
      <p:grpSpPr>
        <a:xfrm>
          <a:off x="0" y="0"/>
          <a:ext cx="0" cy="0"/>
          <a:chOff x="0" y="0"/>
          <a:chExt cx="0" cy="0"/>
        </a:xfrm>
      </p:grpSpPr>
      <p:sp>
        <p:nvSpPr>
          <p:cNvPr id="4" name="TextBox 3"/>
          <p:cNvSpPr txBox="1"/>
          <p:nvPr/>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
        <p:nvSpPr>
          <p:cNvPr id="3" name="TextBox 2"/>
          <p:cNvSpPr txBox="1"/>
          <p:nvPr userDrawn="1"/>
        </p:nvSpPr>
        <p:spPr>
          <a:xfrm>
            <a:off x="11074399" y="6492240"/>
            <a:ext cx="563676" cy="153888"/>
          </a:xfrm>
          <a:prstGeom prst="rect">
            <a:avLst/>
          </a:prstGeom>
          <a:noFill/>
        </p:spPr>
        <p:txBody>
          <a:bodyPr wrap="square" lIns="0" tIns="0" rIns="0" bIns="0" rtlCol="0">
            <a:spAutoFit/>
          </a:bodyPr>
          <a:lstStyle/>
          <a:p>
            <a:pPr algn="r"/>
            <a:fld id="{043534F5-8106-454C-A466-0C6DA036C846}" type="slidenum">
              <a:rPr kumimoji="0" lang="en-US" sz="1000" b="0" i="0" u="none" strike="noStrike" kern="1200" cap="none" normalizeH="0" baseline="0" smtClean="0">
                <a:ln>
                  <a:noFill/>
                </a:ln>
                <a:solidFill>
                  <a:schemeClr val="bg1">
                    <a:lumMod val="50000"/>
                  </a:schemeClr>
                </a:solidFill>
                <a:effectLst/>
                <a:latin typeface="Arial" pitchFamily="34" charset="0"/>
                <a:ea typeface="+mn-ea"/>
                <a:cs typeface="Arial" pitchFamily="34" charset="0"/>
              </a:rPr>
              <a:pPr algn="r"/>
              <a:t>‹#›</a:t>
            </a:fld>
            <a:endParaRPr kumimoji="0" lang="en-US" sz="1000" b="0" i="0" u="none" strike="noStrike" kern="1200" cap="none" normalizeH="0" baseline="0" dirty="0">
              <a:ln>
                <a:noFill/>
              </a:ln>
              <a:solidFill>
                <a:schemeClr val="bg1">
                  <a:lumMod val="50000"/>
                </a:schemeClr>
              </a:solidFill>
              <a:effectLst/>
              <a:latin typeface="Arial" pitchFamily="34" charset="0"/>
              <a:ea typeface="+mn-ea"/>
              <a:cs typeface="Arial" pitchFamily="34" charset="0"/>
            </a:endParaRPr>
          </a:p>
        </p:txBody>
      </p:sp>
      <p:sp>
        <p:nvSpPr>
          <p:cNvPr id="2" name="Rectangle 1"/>
          <p:cNvSpPr/>
          <p:nvPr userDrawn="1"/>
        </p:nvSpPr>
        <p:spPr>
          <a:xfrm>
            <a:off x="0" y="0"/>
            <a:ext cx="121920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3529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11274552" cy="369332"/>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11274552" cy="4465320"/>
          </a:xfrm>
          <a:prstGeom prst="rect">
            <a:avLst/>
          </a:prstGeom>
        </p:spPr>
        <p:txBody>
          <a:bodyPr vert="horz" wrap="square"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Line 4"/>
          <p:cNvSpPr>
            <a:spLocks noChangeShapeType="1"/>
          </p:cNvSpPr>
          <p:nvPr/>
        </p:nvSpPr>
        <p:spPr bwMode="auto">
          <a:xfrm>
            <a:off x="228600" y="1280160"/>
            <a:ext cx="11731752" cy="0"/>
          </a:xfrm>
          <a:prstGeom prst="line">
            <a:avLst/>
          </a:prstGeom>
          <a:noFill/>
          <a:ln w="12700">
            <a:solidFill>
              <a:srgbClr val="FDB913"/>
            </a:solidFill>
            <a:round/>
            <a:headEnd type="oval" w="sm" len="sm"/>
            <a:tailEnd type="oval" w="sm" len="sm"/>
          </a:ln>
          <a:effectLst/>
        </p:spPr>
        <p:txBody>
          <a:bodyPr/>
          <a:lstStyle/>
          <a:p>
            <a:pPr>
              <a:defRPr/>
            </a:pPr>
            <a:endParaRPr lang="en-US" sz="1800" dirty="0"/>
          </a:p>
        </p:txBody>
      </p:sp>
      <p:sp>
        <p:nvSpPr>
          <p:cNvPr id="4" name="TextBox 3"/>
          <p:cNvSpPr txBox="1"/>
          <p:nvPr/>
        </p:nvSpPr>
        <p:spPr>
          <a:xfrm>
            <a:off x="457200" y="6523912"/>
            <a:ext cx="1554913" cy="153888"/>
          </a:xfrm>
          <a:prstGeom prst="rect">
            <a:avLst/>
          </a:prstGeom>
          <a:noFill/>
        </p:spPr>
        <p:txBody>
          <a:bodyPr wrap="none" lIns="0" tIns="0" rIns="0" bIns="0" rtlCol="0">
            <a:spAutoFit/>
          </a:bodyPr>
          <a:lstStyle/>
          <a:p>
            <a:pPr rtl="0"/>
            <a:r>
              <a:rPr lang="en-US" sz="1000" b="0" i="0" u="none" strike="noStrike" kern="1200" baseline="0" dirty="0" smtClean="0">
                <a:solidFill>
                  <a:schemeClr val="tx1"/>
                </a:solidFill>
                <a:latin typeface="+mn-lt"/>
                <a:ea typeface="+mn-ea"/>
                <a:cs typeface="+mn-cs"/>
              </a:rPr>
              <a:t>©2016 Crowe Horwath LLP</a:t>
            </a:r>
          </a:p>
        </p:txBody>
      </p:sp>
    </p:spTree>
    <p:extLst>
      <p:ext uri="{BB962C8B-B14F-4D97-AF65-F5344CB8AC3E}">
        <p14:creationId xmlns:p14="http://schemas.microsoft.com/office/powerpoint/2010/main" val="1799716722"/>
      </p:ext>
    </p:extLst>
  </p:cSld>
  <p:clrMap bg1="lt1" tx1="dk1" bg2="lt2" tx2="dk2" accent1="accent1" accent2="accent2" accent3="accent3" accent4="accent4" accent5="accent5" accent6="accent6" hlink="hlink" folHlink="folHlink"/>
  <p:sldLayoutIdLst>
    <p:sldLayoutId id="2147483721" r:id="rId1"/>
    <p:sldLayoutId id="2147483711" r:id="rId2"/>
    <p:sldLayoutId id="2147483724" r:id="rId3"/>
    <p:sldLayoutId id="2147483731" r:id="rId4"/>
    <p:sldLayoutId id="2147483713" r:id="rId5"/>
    <p:sldLayoutId id="2147483714" r:id="rId6"/>
    <p:sldLayoutId id="2147483715" r:id="rId7"/>
    <p:sldLayoutId id="2147483716" r:id="rId8"/>
    <p:sldLayoutId id="2147483722" r:id="rId9"/>
    <p:sldLayoutId id="2147483726" r:id="rId10"/>
    <p:sldLayoutId id="2147483732" r:id="rId11"/>
    <p:sldLayoutId id="2147483725" r:id="rId12"/>
    <p:sldLayoutId id="2147483717" r:id="rId13"/>
    <p:sldLayoutId id="2147483718" r:id="rId14"/>
  </p:sldLayoutIdLst>
  <p:timing>
    <p:tnLst>
      <p:par>
        <p:cTn id="1" dur="indefinite" restart="never" nodeType="tmRoot"/>
      </p:par>
    </p:tnLst>
  </p:timing>
  <p:hf sldNum="0" hdr="0" ftr="0" dt="0"/>
  <p:txStyles>
    <p:titleStyle>
      <a:lvl1pPr algn="l" defTabSz="914400" rtl="0" eaLnBrk="1" latinLnBrk="0" hangingPunct="1">
        <a:spcBef>
          <a:spcPct val="0"/>
        </a:spcBef>
        <a:buNone/>
        <a:defRPr sz="2400" kern="1200" baseline="0">
          <a:solidFill>
            <a:schemeClr val="tx1"/>
          </a:solidFill>
          <a:latin typeface="+mj-lt"/>
          <a:ea typeface="+mj-ea"/>
          <a:cs typeface="+mj-cs"/>
        </a:defRPr>
      </a:lvl1pPr>
    </p:titleStyle>
    <p:bodyStyle>
      <a:lvl1pPr marL="137160" indent="-137160" algn="l" defTabSz="914400" rtl="0" eaLnBrk="1" latinLnBrk="0" hangingPunct="1">
        <a:spcBef>
          <a:spcPct val="20000"/>
        </a:spcBef>
        <a:buClr>
          <a:schemeClr val="tx1"/>
        </a:buClr>
        <a:buSzPct val="100000"/>
        <a:buFont typeface="Arial" panose="020B0604020202020204" pitchFamily="34" charset="0"/>
        <a:buChar char="•"/>
        <a:defRPr sz="1800" kern="1200">
          <a:solidFill>
            <a:schemeClr val="tx1"/>
          </a:solidFill>
          <a:latin typeface="+mn-lt"/>
          <a:ea typeface="+mn-ea"/>
          <a:cs typeface="+mn-cs"/>
        </a:defRPr>
      </a:lvl1pPr>
      <a:lvl2pPr marL="292608" indent="-137160" algn="l" defTabSz="914400" rtl="0" eaLnBrk="1" latinLnBrk="0" hangingPunct="1">
        <a:spcBef>
          <a:spcPts val="300"/>
        </a:spcBef>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438912" indent="-137160" algn="l" defTabSz="914400" rtl="0" eaLnBrk="1" latinLnBrk="0" hangingPunct="1">
        <a:spcBef>
          <a:spcPts val="300"/>
        </a:spcBef>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566928" indent="-137160" algn="l" defTabSz="914400" rtl="0" eaLnBrk="1" latinLnBrk="0" hangingPunct="1">
        <a:spcBef>
          <a:spcPts val="300"/>
        </a:spcBef>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694944" indent="-137160" algn="l" defTabSz="914400" rtl="0" eaLnBrk="1" latinLnBrk="0" hangingPunct="1">
        <a:spcBef>
          <a:spcPts val="300"/>
        </a:spcBef>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1104" userDrawn="1">
          <p15:clr>
            <a:srgbClr val="F26B43"/>
          </p15:clr>
        </p15:guide>
        <p15:guide id="1" pos="4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michelle.blackstock@crowehorwath.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Subtitle 4"/>
          <p:cNvSpPr>
            <a:spLocks noGrp="1"/>
          </p:cNvSpPr>
          <p:nvPr>
            <p:ph type="subTitle" idx="1"/>
          </p:nvPr>
        </p:nvSpPr>
        <p:spPr>
          <a:xfrm>
            <a:off x="731520" y="3581400"/>
            <a:ext cx="11274552" cy="718959"/>
          </a:xfrm>
        </p:spPr>
        <p:txBody>
          <a:bodyPr/>
          <a:lstStyle/>
          <a:p>
            <a:r>
              <a:rPr lang="en-US" sz="2800" b="1" dirty="0" smtClean="0"/>
              <a:t>GASB 74 and 75: Other Post-Employment Benefits (OPEB)</a:t>
            </a:r>
            <a:endParaRPr lang="en-US" sz="2800" b="1" dirty="0"/>
          </a:p>
        </p:txBody>
      </p:sp>
      <p:sp>
        <p:nvSpPr>
          <p:cNvPr id="6" name="Text Placeholder 5"/>
          <p:cNvSpPr>
            <a:spLocks noGrp="1"/>
          </p:cNvSpPr>
          <p:nvPr>
            <p:ph type="body" sz="quarter" idx="10"/>
          </p:nvPr>
        </p:nvSpPr>
        <p:spPr>
          <a:xfrm>
            <a:off x="731520" y="4389120"/>
            <a:ext cx="11274552" cy="274320"/>
          </a:xfrm>
        </p:spPr>
        <p:txBody>
          <a:bodyPr/>
          <a:lstStyle/>
          <a:p>
            <a:pPr marL="0" indent="0">
              <a:buNone/>
            </a:pPr>
            <a:r>
              <a:rPr lang="en-US" dirty="0" smtClean="0"/>
              <a:t>May 19, 2016</a:t>
            </a:r>
            <a:endParaRPr lang="en-US" dirty="0"/>
          </a:p>
        </p:txBody>
      </p:sp>
      <p:sp>
        <p:nvSpPr>
          <p:cNvPr id="7" name="Text Placeholder 6"/>
          <p:cNvSpPr>
            <a:spLocks noGrp="1"/>
          </p:cNvSpPr>
          <p:nvPr>
            <p:ph type="body" sz="quarter" idx="11"/>
          </p:nvPr>
        </p:nvSpPr>
        <p:spPr>
          <a:xfrm>
            <a:off x="727060" y="4826139"/>
            <a:ext cx="11274425" cy="274320"/>
          </a:xfrm>
        </p:spPr>
        <p:txBody>
          <a:bodyPr/>
          <a:lstStyle/>
          <a:p>
            <a:pPr marL="0" indent="0">
              <a:buNone/>
            </a:pPr>
            <a:r>
              <a:rPr lang="en-US" dirty="0" smtClean="0"/>
              <a:t>Michelle Blackstock, CPA/CITP</a:t>
            </a:r>
            <a:endParaRPr lang="en-US" dirty="0"/>
          </a:p>
        </p:txBody>
      </p:sp>
      <p:sp>
        <p:nvSpPr>
          <p:cNvPr id="4" name="Text Placeholder 3"/>
          <p:cNvSpPr>
            <a:spLocks noGrp="1"/>
          </p:cNvSpPr>
          <p:nvPr>
            <p:ph type="body" sz="quarter" idx="13"/>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(Continued)</a:t>
            </a:r>
          </a:p>
        </p:txBody>
      </p:sp>
      <p:sp>
        <p:nvSpPr>
          <p:cNvPr id="3" name="Content Placeholder 2"/>
          <p:cNvSpPr>
            <a:spLocks noGrp="1"/>
          </p:cNvSpPr>
          <p:nvPr>
            <p:ph idx="1"/>
          </p:nvPr>
        </p:nvSpPr>
        <p:spPr/>
        <p:txBody>
          <a:bodyPr/>
          <a:lstStyle/>
          <a:p>
            <a:pPr>
              <a:spcAft>
                <a:spcPts val="1200"/>
              </a:spcAft>
            </a:pPr>
            <a:r>
              <a:rPr lang="en-US" dirty="0"/>
              <a:t>Net OPEB liability represents total OPEB liability less the fiduciary net position of the OPEB plan</a:t>
            </a:r>
          </a:p>
          <a:p>
            <a:pPr>
              <a:spcAft>
                <a:spcPts val="1200"/>
              </a:spcAft>
            </a:pPr>
            <a:r>
              <a:rPr lang="en-US" dirty="0"/>
              <a:t>Changes in net OPEB liability will be immediately recognized as OPEB expense or reported as deferred outflows/inflows of resources depending on nature of change</a:t>
            </a:r>
          </a:p>
          <a:p>
            <a:pPr>
              <a:spcAft>
                <a:spcPts val="1200"/>
              </a:spcAft>
            </a:pPr>
            <a:r>
              <a:rPr lang="en-US" dirty="0"/>
              <a:t>Approach results in reporting of OPEB liability and expense as employees earn their OPEB benefits by providing services instead of being based on funding requirements</a:t>
            </a:r>
          </a:p>
          <a:p>
            <a:endParaRPr lang="en-US" dirty="0"/>
          </a:p>
        </p:txBody>
      </p:sp>
    </p:spTree>
    <p:extLst>
      <p:ext uri="{BB962C8B-B14F-4D97-AF65-F5344CB8AC3E}">
        <p14:creationId xmlns:p14="http://schemas.microsoft.com/office/powerpoint/2010/main" val="161543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US" dirty="0"/>
              <a:t>Reporting Changes</a:t>
            </a:r>
          </a:p>
        </p:txBody>
      </p:sp>
    </p:spTree>
    <p:extLst>
      <p:ext uri="{BB962C8B-B14F-4D97-AF65-F5344CB8AC3E}">
        <p14:creationId xmlns:p14="http://schemas.microsoft.com/office/powerpoint/2010/main" val="1735627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Financial </a:t>
            </a:r>
            <a:r>
              <a:rPr lang="en-US" dirty="0" smtClean="0"/>
              <a:t>Statements</a:t>
            </a:r>
            <a:endParaRPr lang="en-US" dirty="0"/>
          </a:p>
        </p:txBody>
      </p:sp>
      <p:sp>
        <p:nvSpPr>
          <p:cNvPr id="3" name="Content Placeholder 2"/>
          <p:cNvSpPr>
            <a:spLocks noGrp="1"/>
          </p:cNvSpPr>
          <p:nvPr>
            <p:ph idx="1"/>
          </p:nvPr>
        </p:nvSpPr>
        <p:spPr/>
        <p:txBody>
          <a:bodyPr/>
          <a:lstStyle/>
          <a:p>
            <a:pPr marL="0" indent="0">
              <a:buNone/>
            </a:pPr>
            <a:r>
              <a:rPr lang="en-US" b="1" dirty="0"/>
              <a:t>Plan:</a:t>
            </a:r>
          </a:p>
          <a:p>
            <a:pPr marL="0" indent="0">
              <a:buNone/>
            </a:pPr>
            <a:r>
              <a:rPr lang="en-US" b="1" dirty="0"/>
              <a:t>Basic Statements</a:t>
            </a:r>
          </a:p>
          <a:p>
            <a:pPr lvl="1"/>
            <a:r>
              <a:rPr lang="en-US" sz="1800" dirty="0"/>
              <a:t>Statement of Fiduciary Net Position</a:t>
            </a:r>
          </a:p>
          <a:p>
            <a:pPr lvl="2"/>
            <a:r>
              <a:rPr lang="en-US" sz="1600" dirty="0"/>
              <a:t>Assets subdivided into major categories of assets held and principal components of receivable and investment categories</a:t>
            </a:r>
          </a:p>
          <a:p>
            <a:pPr lvl="2"/>
            <a:r>
              <a:rPr lang="en-US" sz="1600" dirty="0"/>
              <a:t>Receivables are generally short term and may arise from contributions from employers, nonemployer contributing entities, or plan members, or interest and dividends. Amounts for contributions should only be those due to legal requirements</a:t>
            </a:r>
          </a:p>
          <a:p>
            <a:pPr lvl="2"/>
            <a:r>
              <a:rPr lang="en-US" sz="1600" dirty="0"/>
              <a:t>Investments should be recorded at fair value. Fair value should be measured by the market price</a:t>
            </a:r>
          </a:p>
          <a:p>
            <a:pPr lvl="2"/>
            <a:r>
              <a:rPr lang="en-US" sz="1600" dirty="0"/>
              <a:t>Liabilities generally consist of benefits (including refunds) due to plan members and accrued investment and administrative expenses</a:t>
            </a:r>
          </a:p>
          <a:p>
            <a:pPr lvl="2"/>
            <a:r>
              <a:rPr lang="en-US" sz="1600" dirty="0"/>
              <a:t>Fiduciary net position should be presented as “net position restricted for OPEB”</a:t>
            </a:r>
          </a:p>
          <a:p>
            <a:endParaRPr lang="en-US" dirty="0"/>
          </a:p>
        </p:txBody>
      </p:sp>
    </p:spTree>
    <p:extLst>
      <p:ext uri="{BB962C8B-B14F-4D97-AF65-F5344CB8AC3E}">
        <p14:creationId xmlns:p14="http://schemas.microsoft.com/office/powerpoint/2010/main" val="252622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Financial Statements</a:t>
            </a:r>
          </a:p>
        </p:txBody>
      </p:sp>
      <p:sp>
        <p:nvSpPr>
          <p:cNvPr id="3" name="Content Placeholder 2"/>
          <p:cNvSpPr>
            <a:spLocks noGrp="1"/>
          </p:cNvSpPr>
          <p:nvPr>
            <p:ph idx="1"/>
          </p:nvPr>
        </p:nvSpPr>
        <p:spPr/>
        <p:txBody>
          <a:bodyPr/>
          <a:lstStyle/>
          <a:p>
            <a:pPr marL="0" indent="0">
              <a:buNone/>
            </a:pPr>
            <a:r>
              <a:rPr lang="en-US" b="1" dirty="0"/>
              <a:t>Plan:</a:t>
            </a:r>
          </a:p>
          <a:p>
            <a:pPr marL="0" indent="0">
              <a:buNone/>
            </a:pPr>
            <a:r>
              <a:rPr lang="en-US" b="1" dirty="0"/>
              <a:t>Basic Statements</a:t>
            </a:r>
          </a:p>
          <a:p>
            <a:pPr lvl="1"/>
            <a:r>
              <a:rPr lang="en-US" sz="1800" dirty="0"/>
              <a:t>Statement of Changes in Fiduciary Net Position</a:t>
            </a:r>
          </a:p>
          <a:p>
            <a:pPr lvl="2"/>
            <a:r>
              <a:rPr lang="en-US" sz="1600" dirty="0"/>
              <a:t>The additions section should include separate display of: employer contributions, nonemployer contributing entities contributions, plan member contributions and net investment income with separate display of investment income and investment expense</a:t>
            </a:r>
          </a:p>
          <a:p>
            <a:pPr lvl="2"/>
            <a:r>
              <a:rPr lang="en-US" sz="1600" dirty="0"/>
              <a:t>Investment income includes the net increase/decrease in fair value of OPEB plan investments and interest income and dividends</a:t>
            </a:r>
          </a:p>
          <a:p>
            <a:pPr lvl="2"/>
            <a:r>
              <a:rPr lang="en-US" sz="1600" dirty="0"/>
              <a:t>The deductions section should separately display benefit payments and total administrative expenses</a:t>
            </a:r>
          </a:p>
          <a:p>
            <a:endParaRPr lang="en-US" dirty="0"/>
          </a:p>
        </p:txBody>
      </p:sp>
    </p:spTree>
    <p:extLst>
      <p:ext uri="{BB962C8B-B14F-4D97-AF65-F5344CB8AC3E}">
        <p14:creationId xmlns:p14="http://schemas.microsoft.com/office/powerpoint/2010/main" val="1227746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Footnotes</a:t>
            </a:r>
          </a:p>
        </p:txBody>
      </p:sp>
      <p:sp>
        <p:nvSpPr>
          <p:cNvPr id="3" name="Content Placeholder 2"/>
          <p:cNvSpPr>
            <a:spLocks noGrp="1"/>
          </p:cNvSpPr>
          <p:nvPr>
            <p:ph idx="1"/>
          </p:nvPr>
        </p:nvSpPr>
        <p:spPr/>
        <p:txBody>
          <a:bodyPr/>
          <a:lstStyle/>
          <a:p>
            <a:pPr marL="0" indent="0">
              <a:buNone/>
            </a:pPr>
            <a:r>
              <a:rPr lang="en-US" b="1" dirty="0"/>
              <a:t>Plan:</a:t>
            </a:r>
          </a:p>
          <a:p>
            <a:pPr marL="0" indent="0">
              <a:buNone/>
            </a:pPr>
            <a:r>
              <a:rPr lang="en-US" b="1" dirty="0"/>
              <a:t>Note disclosures - all</a:t>
            </a:r>
          </a:p>
          <a:p>
            <a:r>
              <a:rPr lang="en-US" dirty="0"/>
              <a:t>Descriptive information</a:t>
            </a:r>
          </a:p>
          <a:p>
            <a:pPr lvl="1"/>
            <a:r>
              <a:rPr lang="en-US" dirty="0"/>
              <a:t>Name and Type of plan, identification of administrator, number of participating employers, number of nonemployer contributing entities</a:t>
            </a:r>
          </a:p>
          <a:p>
            <a:pPr lvl="1"/>
            <a:r>
              <a:rPr lang="en-US" dirty="0"/>
              <a:t>Information regarding the Board and its composition</a:t>
            </a:r>
          </a:p>
          <a:p>
            <a:pPr lvl="1"/>
            <a:r>
              <a:rPr lang="en-US" dirty="0"/>
              <a:t>Benefit terms—authority, types of benefits, key elements of benefit formula, </a:t>
            </a:r>
          </a:p>
          <a:p>
            <a:pPr lvl="1"/>
            <a:r>
              <a:rPr lang="en-US" dirty="0"/>
              <a:t>Number of plan members</a:t>
            </a:r>
          </a:p>
          <a:p>
            <a:pPr lvl="1"/>
            <a:r>
              <a:rPr lang="en-US" dirty="0"/>
              <a:t>Contributions—basis, authority, rates ($ or % of pay), legal or contractual maximum rates (if applicable)</a:t>
            </a:r>
          </a:p>
          <a:p>
            <a:endParaRPr lang="en-US" dirty="0"/>
          </a:p>
        </p:txBody>
      </p:sp>
    </p:spTree>
    <p:extLst>
      <p:ext uri="{BB962C8B-B14F-4D97-AF65-F5344CB8AC3E}">
        <p14:creationId xmlns:p14="http://schemas.microsoft.com/office/powerpoint/2010/main" val="3533331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Footnotes</a:t>
            </a:r>
          </a:p>
        </p:txBody>
      </p:sp>
      <p:sp>
        <p:nvSpPr>
          <p:cNvPr id="3" name="Content Placeholder 2"/>
          <p:cNvSpPr>
            <a:spLocks noGrp="1"/>
          </p:cNvSpPr>
          <p:nvPr>
            <p:ph idx="1"/>
          </p:nvPr>
        </p:nvSpPr>
        <p:spPr/>
        <p:txBody>
          <a:bodyPr/>
          <a:lstStyle/>
          <a:p>
            <a:pPr marL="0" indent="0">
              <a:buNone/>
            </a:pPr>
            <a:r>
              <a:rPr lang="en-US" b="1" dirty="0"/>
              <a:t>Plan:</a:t>
            </a:r>
          </a:p>
          <a:p>
            <a:pPr marL="0" indent="0">
              <a:buNone/>
            </a:pPr>
            <a:r>
              <a:rPr lang="en-US" b="1" dirty="0"/>
              <a:t>Note disclosures – Single Employer and Cost Sharing</a:t>
            </a:r>
          </a:p>
          <a:p>
            <a:r>
              <a:rPr lang="en-US" dirty="0"/>
              <a:t>All information should be measured as of the OPEB plan’s most recent fiscal year-end</a:t>
            </a:r>
          </a:p>
          <a:p>
            <a:r>
              <a:rPr lang="en-US" dirty="0"/>
              <a:t>Components of the liability of the employers and nonemployer contributing entities to plan members for benefits (net OPEB liability) : Total OPEB liability, OPEB plan’s fiduciary net position, net OPEB liability, fiduciary net position as a percentage of total OPEB liability</a:t>
            </a:r>
          </a:p>
          <a:p>
            <a:r>
              <a:rPr lang="en-US" dirty="0"/>
              <a:t>Significant assumptions used to measure total OPEB liability</a:t>
            </a:r>
          </a:p>
          <a:p>
            <a:pPr lvl="1"/>
            <a:r>
              <a:rPr lang="en-US" dirty="0"/>
              <a:t>Inflation, health care cost trends, salary changes, postemployment benefit changes, sharing of benefit-related costs with inactive plan members, mortality assumptions, dates of experience studies</a:t>
            </a:r>
          </a:p>
          <a:p>
            <a:pPr lvl="1"/>
            <a:r>
              <a:rPr lang="en-US" dirty="0"/>
              <a:t>Discount rate—rate, assumptions, how long-term rate of return determined, municipal bond rate (if applicable), periods to which each rate applied, assumed asset allocation/expected real rates of return, net OPEB liability at discount rate +/- 1%</a:t>
            </a:r>
          </a:p>
          <a:p>
            <a:r>
              <a:rPr lang="en-US" dirty="0"/>
              <a:t>Date of actuarial valuation on which the total OPEB liability is based and, if applicable, the fact that update procedures were used to roll forward the liability</a:t>
            </a:r>
          </a:p>
        </p:txBody>
      </p:sp>
    </p:spTree>
    <p:extLst>
      <p:ext uri="{BB962C8B-B14F-4D97-AF65-F5344CB8AC3E}">
        <p14:creationId xmlns:p14="http://schemas.microsoft.com/office/powerpoint/2010/main" val="394385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RSI</a:t>
            </a:r>
          </a:p>
        </p:txBody>
      </p:sp>
      <p:sp>
        <p:nvSpPr>
          <p:cNvPr id="3" name="Content Placeholder 2"/>
          <p:cNvSpPr>
            <a:spLocks noGrp="1"/>
          </p:cNvSpPr>
          <p:nvPr>
            <p:ph idx="1"/>
          </p:nvPr>
        </p:nvSpPr>
        <p:spPr/>
        <p:txBody>
          <a:bodyPr/>
          <a:lstStyle/>
          <a:p>
            <a:pPr marL="0" indent="0">
              <a:buNone/>
            </a:pPr>
            <a:r>
              <a:rPr lang="en-US" b="1" dirty="0"/>
              <a:t>Plan:</a:t>
            </a:r>
          </a:p>
          <a:p>
            <a:pPr marL="0" indent="0">
              <a:buNone/>
            </a:pPr>
            <a:r>
              <a:rPr lang="en-US" b="1" dirty="0"/>
              <a:t>Single Employer and Cost Sharing</a:t>
            </a:r>
          </a:p>
          <a:p>
            <a:r>
              <a:rPr lang="en-US" dirty="0"/>
              <a:t>All information should be measured as of the OPEB plan’s most recent fiscal year-end</a:t>
            </a:r>
          </a:p>
          <a:p>
            <a:r>
              <a:rPr lang="en-US" dirty="0"/>
              <a:t>10-year schedules</a:t>
            </a:r>
          </a:p>
          <a:p>
            <a:pPr lvl="1"/>
            <a:r>
              <a:rPr lang="en-US" sz="1700" dirty="0"/>
              <a:t>Changes in net OPEB liability by source</a:t>
            </a:r>
          </a:p>
          <a:p>
            <a:pPr lvl="1"/>
            <a:r>
              <a:rPr lang="en-US" sz="1700" dirty="0"/>
              <a:t>Total OPEB liability, OPEB plan fiduciary net position, net OPEB liability, plan net position as % of total OPEB liability, covered-employee payroll, net OPEB liability as % of covered-employee payroll</a:t>
            </a:r>
          </a:p>
          <a:p>
            <a:pPr lvl="2"/>
            <a:r>
              <a:rPr lang="en-US" sz="1500" dirty="0"/>
              <a:t>May be presented with changes in NPL by source</a:t>
            </a:r>
          </a:p>
          <a:p>
            <a:pPr lvl="1"/>
            <a:r>
              <a:rPr lang="en-US" dirty="0"/>
              <a:t>If actuarially determined contribution (ADC)</a:t>
            </a:r>
          </a:p>
          <a:p>
            <a:pPr lvl="2"/>
            <a:r>
              <a:rPr lang="en-US" sz="1500" dirty="0"/>
              <a:t>ADC, contributions in relation to the ADC, difference, covered-employee payroll, contributions as % of covered-employee payroll</a:t>
            </a:r>
          </a:p>
          <a:p>
            <a:pPr lvl="1">
              <a:spcAft>
                <a:spcPts val="600"/>
              </a:spcAft>
            </a:pPr>
            <a:r>
              <a:rPr lang="en-US" dirty="0"/>
              <a:t>If no ADC, but statutory or contractual contribution requirements, schedule similar to ADC schedule</a:t>
            </a:r>
          </a:p>
          <a:p>
            <a:pPr lvl="1">
              <a:spcAft>
                <a:spcPts val="600"/>
              </a:spcAft>
            </a:pPr>
            <a:r>
              <a:rPr lang="en-US" dirty="0"/>
              <a:t>Annual money-weighted rate of return on OPEB plan investments</a:t>
            </a:r>
          </a:p>
          <a:p>
            <a:r>
              <a:rPr lang="en-US" sz="1700" dirty="0"/>
              <a:t>Notes to RSI with methods and assumptions for ADC and significant changes</a:t>
            </a:r>
          </a:p>
        </p:txBody>
      </p:sp>
    </p:spTree>
    <p:extLst>
      <p:ext uri="{BB962C8B-B14F-4D97-AF65-F5344CB8AC3E}">
        <p14:creationId xmlns:p14="http://schemas.microsoft.com/office/powerpoint/2010/main" val="1671251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RSI</a:t>
            </a:r>
          </a:p>
        </p:txBody>
      </p:sp>
      <p:sp>
        <p:nvSpPr>
          <p:cNvPr id="3" name="Content Placeholder 2"/>
          <p:cNvSpPr>
            <a:spLocks noGrp="1"/>
          </p:cNvSpPr>
          <p:nvPr>
            <p:ph idx="1"/>
          </p:nvPr>
        </p:nvSpPr>
        <p:spPr/>
        <p:txBody>
          <a:bodyPr/>
          <a:lstStyle/>
          <a:p>
            <a:pPr marL="0" indent="0">
              <a:buNone/>
            </a:pPr>
            <a:r>
              <a:rPr lang="en-US" b="1" dirty="0"/>
              <a:t>Plan:</a:t>
            </a:r>
          </a:p>
          <a:p>
            <a:pPr marL="0" indent="0">
              <a:buNone/>
            </a:pPr>
            <a:r>
              <a:rPr lang="en-US" b="1" dirty="0"/>
              <a:t>Agent</a:t>
            </a:r>
          </a:p>
          <a:p>
            <a:r>
              <a:rPr lang="en-US" dirty="0"/>
              <a:t>All information should be measured as of the OPEB plan’s most recent fiscal year-end</a:t>
            </a:r>
          </a:p>
          <a:p>
            <a:r>
              <a:rPr lang="en-US" dirty="0"/>
              <a:t>10-year schedules</a:t>
            </a:r>
          </a:p>
          <a:p>
            <a:pPr lvl="1">
              <a:spcAft>
                <a:spcPts val="600"/>
              </a:spcAft>
            </a:pPr>
            <a:r>
              <a:rPr lang="en-US" dirty="0"/>
              <a:t>Annual money-weighted rate of return on OPEB plan investments</a:t>
            </a:r>
          </a:p>
          <a:p>
            <a:r>
              <a:rPr lang="en-US" dirty="0"/>
              <a:t>Notes to RSI with significant changes</a:t>
            </a:r>
          </a:p>
        </p:txBody>
      </p:sp>
    </p:spTree>
    <p:extLst>
      <p:ext uri="{BB962C8B-B14F-4D97-AF65-F5344CB8AC3E}">
        <p14:creationId xmlns:p14="http://schemas.microsoft.com/office/powerpoint/2010/main" val="2045946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Financial Statements</a:t>
            </a:r>
          </a:p>
        </p:txBody>
      </p:sp>
      <p:sp>
        <p:nvSpPr>
          <p:cNvPr id="3" name="Content Placeholder 2"/>
          <p:cNvSpPr>
            <a:spLocks noGrp="1"/>
          </p:cNvSpPr>
          <p:nvPr>
            <p:ph idx="1"/>
          </p:nvPr>
        </p:nvSpPr>
        <p:spPr/>
        <p:txBody>
          <a:bodyPr/>
          <a:lstStyle/>
          <a:p>
            <a:pPr marL="0" indent="0">
              <a:buNone/>
            </a:pPr>
            <a:r>
              <a:rPr lang="en-US" b="1" dirty="0"/>
              <a:t>Employer:</a:t>
            </a:r>
          </a:p>
          <a:p>
            <a:r>
              <a:rPr lang="en-US" b="1" dirty="0"/>
              <a:t>Basic Statements</a:t>
            </a:r>
          </a:p>
          <a:p>
            <a:pPr lvl="1"/>
            <a:r>
              <a:rPr lang="en-US" sz="1800" dirty="0"/>
              <a:t>Net OPEB liability recorded on Balance Sheet</a:t>
            </a:r>
          </a:p>
          <a:p>
            <a:pPr lvl="1">
              <a:spcAft>
                <a:spcPts val="1200"/>
              </a:spcAft>
            </a:pPr>
            <a:r>
              <a:rPr lang="en-US" sz="1800" dirty="0"/>
              <a:t>OPEB Expense calculated differently</a:t>
            </a:r>
          </a:p>
          <a:p>
            <a:pPr lvl="1"/>
            <a:endParaRPr lang="en-US" dirty="0"/>
          </a:p>
        </p:txBody>
      </p:sp>
    </p:spTree>
    <p:extLst>
      <p:ext uri="{BB962C8B-B14F-4D97-AF65-F5344CB8AC3E}">
        <p14:creationId xmlns:p14="http://schemas.microsoft.com/office/powerpoint/2010/main" val="2357750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Footnotes</a:t>
            </a:r>
          </a:p>
        </p:txBody>
      </p:sp>
      <p:sp>
        <p:nvSpPr>
          <p:cNvPr id="3" name="Content Placeholder 2"/>
          <p:cNvSpPr>
            <a:spLocks noGrp="1"/>
          </p:cNvSpPr>
          <p:nvPr>
            <p:ph idx="1"/>
          </p:nvPr>
        </p:nvSpPr>
        <p:spPr/>
        <p:txBody>
          <a:bodyPr/>
          <a:lstStyle/>
          <a:p>
            <a:pPr marL="0" indent="0">
              <a:buNone/>
            </a:pPr>
            <a:r>
              <a:rPr lang="en-US" b="1" dirty="0"/>
              <a:t>Note disclosures - employers</a:t>
            </a:r>
          </a:p>
          <a:p>
            <a:r>
              <a:rPr lang="en-US" dirty="0"/>
              <a:t>Descriptive information</a:t>
            </a:r>
          </a:p>
          <a:p>
            <a:pPr lvl="1"/>
            <a:r>
              <a:rPr lang="en-US" dirty="0"/>
              <a:t>Type of plan, identification of administrator</a:t>
            </a:r>
          </a:p>
          <a:p>
            <a:pPr lvl="1"/>
            <a:r>
              <a:rPr lang="en-US" dirty="0"/>
              <a:t>Benefit terms—types of benefits, key elements of benefit formula, classes of employees covered, legal authority</a:t>
            </a:r>
          </a:p>
          <a:p>
            <a:pPr lvl="1"/>
            <a:r>
              <a:rPr lang="en-US" dirty="0"/>
              <a:t>Contributions—basis, authority, legal or contractual maximum rates, rates ($ or % of pay), contributions in reporting period</a:t>
            </a:r>
          </a:p>
          <a:p>
            <a:pPr lvl="1">
              <a:spcAft>
                <a:spcPts val="1200"/>
              </a:spcAft>
            </a:pPr>
            <a:r>
              <a:rPr lang="en-US" dirty="0"/>
              <a:t>Availability of plan report</a:t>
            </a:r>
          </a:p>
          <a:p>
            <a:r>
              <a:rPr lang="en-US" dirty="0"/>
              <a:t>Significant assumptions/other inputs in total OPEB liability</a:t>
            </a:r>
          </a:p>
          <a:p>
            <a:pPr lvl="1"/>
            <a:r>
              <a:rPr lang="en-US" dirty="0"/>
              <a:t>Inflation, healthcare cost trends, salary changes, postemployment benefit changes, mortality assumptions, dates of experience studies, sharing of benefit-related costs with inactive employees</a:t>
            </a:r>
          </a:p>
          <a:p>
            <a:pPr lvl="1"/>
            <a:r>
              <a:rPr lang="en-US" dirty="0"/>
              <a:t>Discount rate—rate, assumptions, how long-term rate of return determined, municipal bond rate (if applicable), periods to which each rate applied, assumed asset allocation/expected real rates of return, net OPEB liability at discount rate +/- 1%</a:t>
            </a:r>
          </a:p>
          <a:p>
            <a:endParaRPr lang="en-US" dirty="0"/>
          </a:p>
        </p:txBody>
      </p:sp>
    </p:spTree>
    <p:extLst>
      <p:ext uri="{BB962C8B-B14F-4D97-AF65-F5344CB8AC3E}">
        <p14:creationId xmlns:p14="http://schemas.microsoft.com/office/powerpoint/2010/main" val="376465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Agenda</a:t>
            </a:r>
            <a:endParaRPr lang="en-US" dirty="0"/>
          </a:p>
        </p:txBody>
      </p:sp>
      <p:sp>
        <p:nvSpPr>
          <p:cNvPr id="9" name="Content Placeholder 8"/>
          <p:cNvSpPr>
            <a:spLocks noGrp="1"/>
          </p:cNvSpPr>
          <p:nvPr>
            <p:ph idx="1"/>
          </p:nvPr>
        </p:nvSpPr>
        <p:spPr/>
        <p:txBody>
          <a:bodyPr/>
          <a:lstStyle/>
          <a:p>
            <a:r>
              <a:rPr lang="en-US" dirty="0"/>
              <a:t>Overview of the new </a:t>
            </a:r>
            <a:r>
              <a:rPr lang="en-US" dirty="0" smtClean="0"/>
              <a:t>standards</a:t>
            </a:r>
            <a:endParaRPr lang="en-US" dirty="0"/>
          </a:p>
          <a:p>
            <a:r>
              <a:rPr lang="en-US" dirty="0"/>
              <a:t>Reporting changes</a:t>
            </a:r>
          </a:p>
          <a:p>
            <a:r>
              <a:rPr lang="en-US" dirty="0"/>
              <a:t>Understanding the dates</a:t>
            </a:r>
          </a:p>
          <a:p>
            <a:r>
              <a:rPr lang="en-US" dirty="0"/>
              <a:t>Auditing</a:t>
            </a:r>
          </a:p>
          <a:p>
            <a:r>
              <a:rPr lang="en-US" dirty="0"/>
              <a:t>Miscellaneous items</a:t>
            </a:r>
          </a:p>
        </p:txBody>
      </p:sp>
    </p:spTree>
    <p:extLst>
      <p:ext uri="{BB962C8B-B14F-4D97-AF65-F5344CB8AC3E}">
        <p14:creationId xmlns:p14="http://schemas.microsoft.com/office/powerpoint/2010/main" val="2979841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Footnotes </a:t>
            </a:r>
            <a:r>
              <a:rPr lang="en-US" sz="1600" dirty="0"/>
              <a:t>(Continued)</a:t>
            </a:r>
            <a:endParaRPr lang="en-US" dirty="0"/>
          </a:p>
        </p:txBody>
      </p:sp>
      <p:sp>
        <p:nvSpPr>
          <p:cNvPr id="3" name="Content Placeholder 2"/>
          <p:cNvSpPr>
            <a:spLocks noGrp="1"/>
          </p:cNvSpPr>
          <p:nvPr>
            <p:ph idx="1"/>
          </p:nvPr>
        </p:nvSpPr>
        <p:spPr/>
        <p:txBody>
          <a:bodyPr/>
          <a:lstStyle/>
          <a:p>
            <a:pPr marL="0" indent="0">
              <a:buNone/>
            </a:pPr>
            <a:r>
              <a:rPr lang="en-US" b="1" dirty="0"/>
              <a:t>Single/agent employer only</a:t>
            </a:r>
          </a:p>
          <a:p>
            <a:pPr>
              <a:spcAft>
                <a:spcPts val="600"/>
              </a:spcAft>
            </a:pPr>
            <a:r>
              <a:rPr lang="en-US" dirty="0"/>
              <a:t>Number of employees covered—inactive receiving benefits, inactive not receiving benefits, active</a:t>
            </a:r>
          </a:p>
          <a:p>
            <a:pPr>
              <a:spcAft>
                <a:spcPts val="600"/>
              </a:spcAft>
            </a:pPr>
            <a:r>
              <a:rPr lang="en-US" dirty="0"/>
              <a:t>Schedule of changes in net OPEB liability by source for current period</a:t>
            </a:r>
          </a:p>
          <a:p>
            <a:pPr lvl="1">
              <a:spcAft>
                <a:spcPts val="600"/>
              </a:spcAft>
            </a:pPr>
            <a:r>
              <a:rPr lang="en-US" dirty="0"/>
              <a:t>Service cost, interest, benefit changes, contributions by source, plan investment income, etc.</a:t>
            </a:r>
          </a:p>
          <a:p>
            <a:endParaRPr lang="en-US" dirty="0"/>
          </a:p>
        </p:txBody>
      </p:sp>
    </p:spTree>
    <p:extLst>
      <p:ext uri="{BB962C8B-B14F-4D97-AF65-F5344CB8AC3E}">
        <p14:creationId xmlns:p14="http://schemas.microsoft.com/office/powerpoint/2010/main" val="118900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Footnotes</a:t>
            </a:r>
            <a:r>
              <a:rPr lang="en-US" sz="1600" dirty="0"/>
              <a:t> (Continued)</a:t>
            </a:r>
            <a:endParaRPr lang="en-US" dirty="0"/>
          </a:p>
        </p:txBody>
      </p:sp>
      <p:sp>
        <p:nvSpPr>
          <p:cNvPr id="3" name="Content Placeholder 2"/>
          <p:cNvSpPr>
            <a:spLocks noGrp="1"/>
          </p:cNvSpPr>
          <p:nvPr>
            <p:ph idx="1"/>
          </p:nvPr>
        </p:nvSpPr>
        <p:spPr/>
        <p:txBody>
          <a:bodyPr/>
          <a:lstStyle/>
          <a:p>
            <a:r>
              <a:rPr lang="en-US" dirty="0"/>
              <a:t>Changes in net OPEB liability by source - </a:t>
            </a:r>
            <a:r>
              <a:rPr lang="en-US" b="1" dirty="0"/>
              <a:t>Example</a:t>
            </a:r>
          </a:p>
          <a:p>
            <a:endParaRPr lang="en-US" dirty="0"/>
          </a:p>
        </p:txBody>
      </p:sp>
      <p:pic>
        <p:nvPicPr>
          <p:cNvPr id="4" name="Picture 3"/>
          <p:cNvPicPr>
            <a:picLocks noChangeAspect="1"/>
          </p:cNvPicPr>
          <p:nvPr/>
        </p:nvPicPr>
        <p:blipFill>
          <a:blip r:embed="rId2"/>
          <a:stretch>
            <a:fillRect/>
          </a:stretch>
        </p:blipFill>
        <p:spPr>
          <a:xfrm>
            <a:off x="847724" y="2227489"/>
            <a:ext cx="7448550" cy="3933825"/>
          </a:xfrm>
          <a:prstGeom prst="rect">
            <a:avLst/>
          </a:prstGeom>
        </p:spPr>
      </p:pic>
    </p:spTree>
    <p:extLst>
      <p:ext uri="{BB962C8B-B14F-4D97-AF65-F5344CB8AC3E}">
        <p14:creationId xmlns:p14="http://schemas.microsoft.com/office/powerpoint/2010/main" val="688280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Footnotes</a:t>
            </a:r>
            <a:r>
              <a:rPr lang="en-US" sz="1600" dirty="0"/>
              <a:t> (Continued)</a:t>
            </a:r>
            <a:endParaRPr lang="en-US" dirty="0"/>
          </a:p>
        </p:txBody>
      </p:sp>
      <p:sp>
        <p:nvSpPr>
          <p:cNvPr id="3" name="Content Placeholder 2"/>
          <p:cNvSpPr>
            <a:spLocks noGrp="1"/>
          </p:cNvSpPr>
          <p:nvPr>
            <p:ph idx="1"/>
          </p:nvPr>
        </p:nvSpPr>
        <p:spPr/>
        <p:txBody>
          <a:bodyPr/>
          <a:lstStyle/>
          <a:p>
            <a:pPr marL="0" indent="0">
              <a:buNone/>
            </a:pPr>
            <a:r>
              <a:rPr lang="en-US" b="1" dirty="0"/>
              <a:t>Cost-sharing employer only</a:t>
            </a:r>
          </a:p>
          <a:p>
            <a:r>
              <a:rPr lang="en-US" dirty="0"/>
              <a:t>Employer’s proportion, basis for proportion, change in proportion</a:t>
            </a:r>
          </a:p>
          <a:p>
            <a:r>
              <a:rPr lang="en-US" dirty="0"/>
              <a:t>Employer’s proportionate share (amount) of collective net OPEB liability</a:t>
            </a:r>
          </a:p>
          <a:p>
            <a:pPr lvl="1"/>
            <a:r>
              <a:rPr lang="en-US" dirty="0"/>
              <a:t>If special funding situation:</a:t>
            </a:r>
          </a:p>
          <a:p>
            <a:pPr lvl="2"/>
            <a:r>
              <a:rPr lang="en-US" dirty="0"/>
              <a:t>Non-employer contributing entity’s proportionate share </a:t>
            </a:r>
          </a:p>
          <a:p>
            <a:pPr lvl="2"/>
            <a:r>
              <a:rPr lang="en-US" dirty="0"/>
              <a:t>Total of employer’s  and non-employer entity’s proportionate shares</a:t>
            </a:r>
          </a:p>
          <a:p>
            <a:endParaRPr lang="en-US" dirty="0"/>
          </a:p>
        </p:txBody>
      </p:sp>
    </p:spTree>
    <p:extLst>
      <p:ext uri="{BB962C8B-B14F-4D97-AF65-F5344CB8AC3E}">
        <p14:creationId xmlns:p14="http://schemas.microsoft.com/office/powerpoint/2010/main" val="2743331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Proportionate share note - Example</a:t>
            </a:r>
          </a:p>
        </p:txBody>
      </p:sp>
      <p:pic>
        <p:nvPicPr>
          <p:cNvPr id="4" name="Content Placeholder 3"/>
          <p:cNvPicPr>
            <a:picLocks noGrp="1" noChangeAspect="1"/>
          </p:cNvPicPr>
          <p:nvPr>
            <p:ph idx="1"/>
          </p:nvPr>
        </p:nvPicPr>
        <p:blipFill>
          <a:blip r:embed="rId2"/>
          <a:stretch>
            <a:fillRect/>
          </a:stretch>
        </p:blipFill>
        <p:spPr>
          <a:xfrm>
            <a:off x="2346325" y="2859087"/>
            <a:ext cx="7496175" cy="2343150"/>
          </a:xfrm>
          <a:prstGeom prst="rect">
            <a:avLst/>
          </a:prstGeom>
        </p:spPr>
      </p:pic>
    </p:spTree>
    <p:extLst>
      <p:ext uri="{BB962C8B-B14F-4D97-AF65-F5344CB8AC3E}">
        <p14:creationId xmlns:p14="http://schemas.microsoft.com/office/powerpoint/2010/main" val="2669691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RSI</a:t>
            </a:r>
          </a:p>
        </p:txBody>
      </p:sp>
      <p:sp>
        <p:nvSpPr>
          <p:cNvPr id="3" name="Content Placeholder 2"/>
          <p:cNvSpPr>
            <a:spLocks noGrp="1"/>
          </p:cNvSpPr>
          <p:nvPr>
            <p:ph idx="1"/>
          </p:nvPr>
        </p:nvSpPr>
        <p:spPr/>
        <p:txBody>
          <a:bodyPr/>
          <a:lstStyle/>
          <a:p>
            <a:pPr marL="0" indent="0">
              <a:buNone/>
            </a:pPr>
            <a:r>
              <a:rPr lang="en-US" b="1" dirty="0"/>
              <a:t>Single/Agent Employers</a:t>
            </a:r>
          </a:p>
          <a:p>
            <a:r>
              <a:rPr lang="en-US" dirty="0"/>
              <a:t>10-year schedules</a:t>
            </a:r>
          </a:p>
          <a:p>
            <a:pPr lvl="1"/>
            <a:r>
              <a:rPr lang="en-US" dirty="0"/>
              <a:t>Changes in net OPEB liability by source</a:t>
            </a:r>
          </a:p>
          <a:p>
            <a:pPr lvl="1"/>
            <a:r>
              <a:rPr lang="en-US" dirty="0"/>
              <a:t>Total OPEB  liability, OPEB plan fiduciary net position, net OPEB liability, plan net position as % of  total OPEB liability, covered-employee payroll, net OPEB liability as % of covered-employee payroll</a:t>
            </a:r>
          </a:p>
          <a:p>
            <a:pPr lvl="2"/>
            <a:r>
              <a:rPr lang="en-US" dirty="0"/>
              <a:t>May be presented with changes in net OPEB  liability by source</a:t>
            </a:r>
          </a:p>
          <a:p>
            <a:pPr lvl="1"/>
            <a:r>
              <a:rPr lang="en-US" dirty="0"/>
              <a:t>If actuarially determined employer contribution (ADEC)</a:t>
            </a:r>
          </a:p>
          <a:p>
            <a:pPr lvl="2"/>
            <a:r>
              <a:rPr lang="en-US" dirty="0"/>
              <a:t>ADEC, contributions in relation to the ADEC, difference, covered-employee payroll, contributions as % of covered-employee payroll</a:t>
            </a:r>
          </a:p>
          <a:p>
            <a:pPr lvl="1">
              <a:spcAft>
                <a:spcPts val="600"/>
              </a:spcAft>
            </a:pPr>
            <a:r>
              <a:rPr lang="en-US" dirty="0"/>
              <a:t>If no ADEC, but statutory or contractual contribution requirements, schedule similar to ADEC schedule</a:t>
            </a:r>
          </a:p>
          <a:p>
            <a:r>
              <a:rPr lang="en-US" dirty="0"/>
              <a:t>Notes to RSI with methods and assumptions for ADEC and significant changes</a:t>
            </a:r>
          </a:p>
          <a:p>
            <a:endParaRPr lang="en-US" dirty="0"/>
          </a:p>
        </p:txBody>
      </p:sp>
    </p:spTree>
    <p:extLst>
      <p:ext uri="{BB962C8B-B14F-4D97-AF65-F5344CB8AC3E}">
        <p14:creationId xmlns:p14="http://schemas.microsoft.com/office/powerpoint/2010/main" val="782046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net OPEB liability - EXAMPLE</a:t>
            </a:r>
          </a:p>
        </p:txBody>
      </p:sp>
      <p:pic>
        <p:nvPicPr>
          <p:cNvPr id="4" name="Content Placeholder 3"/>
          <p:cNvPicPr>
            <a:picLocks noGrp="1" noChangeAspect="1"/>
          </p:cNvPicPr>
          <p:nvPr>
            <p:ph idx="1"/>
          </p:nvPr>
        </p:nvPicPr>
        <p:blipFill>
          <a:blip r:embed="rId2"/>
          <a:stretch>
            <a:fillRect/>
          </a:stretch>
        </p:blipFill>
        <p:spPr>
          <a:xfrm>
            <a:off x="1143000" y="1752600"/>
            <a:ext cx="9607720" cy="3321050"/>
          </a:xfrm>
          <a:prstGeom prst="rect">
            <a:avLst/>
          </a:prstGeom>
        </p:spPr>
      </p:pic>
    </p:spTree>
    <p:extLst>
      <p:ext uri="{BB962C8B-B14F-4D97-AF65-F5344CB8AC3E}">
        <p14:creationId xmlns:p14="http://schemas.microsoft.com/office/powerpoint/2010/main" val="173711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net OPEB liability - EXAMPLE</a:t>
            </a:r>
          </a:p>
        </p:txBody>
      </p:sp>
      <p:pic>
        <p:nvPicPr>
          <p:cNvPr id="4" name="Content Placeholder 3"/>
          <p:cNvPicPr>
            <a:picLocks noGrp="1" noChangeAspect="1"/>
          </p:cNvPicPr>
          <p:nvPr>
            <p:ph idx="1"/>
          </p:nvPr>
        </p:nvPicPr>
        <p:blipFill>
          <a:blip r:embed="rId2"/>
          <a:stretch>
            <a:fillRect/>
          </a:stretch>
        </p:blipFill>
        <p:spPr>
          <a:xfrm>
            <a:off x="1600200" y="1371600"/>
            <a:ext cx="9461501" cy="4628957"/>
          </a:xfrm>
          <a:prstGeom prst="rect">
            <a:avLst/>
          </a:prstGeom>
        </p:spPr>
      </p:pic>
    </p:spTree>
    <p:extLst>
      <p:ext uri="{BB962C8B-B14F-4D97-AF65-F5344CB8AC3E}">
        <p14:creationId xmlns:p14="http://schemas.microsoft.com/office/powerpoint/2010/main" val="367406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RSI</a:t>
            </a:r>
            <a:r>
              <a:rPr lang="en-US" sz="1600" dirty="0"/>
              <a:t> (Continued)</a:t>
            </a:r>
            <a:endParaRPr lang="en-US" dirty="0"/>
          </a:p>
        </p:txBody>
      </p:sp>
      <p:sp>
        <p:nvSpPr>
          <p:cNvPr id="3" name="Content Placeholder 2"/>
          <p:cNvSpPr>
            <a:spLocks noGrp="1"/>
          </p:cNvSpPr>
          <p:nvPr>
            <p:ph idx="1"/>
          </p:nvPr>
        </p:nvSpPr>
        <p:spPr/>
        <p:txBody>
          <a:bodyPr/>
          <a:lstStyle/>
          <a:p>
            <a:pPr marL="0" indent="0">
              <a:buNone/>
            </a:pPr>
            <a:r>
              <a:rPr lang="en-US" b="1" dirty="0"/>
              <a:t>Cost-sharing employers</a:t>
            </a:r>
          </a:p>
          <a:p>
            <a:r>
              <a:rPr lang="en-US" dirty="0"/>
              <a:t>10-year schedules</a:t>
            </a:r>
          </a:p>
          <a:p>
            <a:pPr lvl="1"/>
            <a:r>
              <a:rPr lang="en-US" dirty="0"/>
              <a:t>Employer’s proportion (%), proportionate share (amount) of collective net OPEB liability, covered-employee payroll, proportionate share as % of covered-employee payroll, OPEB plan’s net position as % of total OPEB liability</a:t>
            </a:r>
          </a:p>
          <a:p>
            <a:pPr lvl="2"/>
            <a:r>
              <a:rPr lang="en-US" dirty="0"/>
              <a:t>If special funding situation, also (1) non-employer contributing entity’s proportionate share and (2) total of employer’s and non-employer entity’s proportionate shares</a:t>
            </a:r>
          </a:p>
          <a:p>
            <a:pPr lvl="1"/>
            <a:r>
              <a:rPr lang="en-US" dirty="0"/>
              <a:t>If statutory or contractual contribution requirements</a:t>
            </a:r>
          </a:p>
          <a:p>
            <a:pPr lvl="2"/>
            <a:r>
              <a:rPr lang="en-US" dirty="0"/>
              <a:t>Required contribution, contributions in relation to required, difference, covered-employee payroll, contributions as % of covered-employee payroll</a:t>
            </a:r>
          </a:p>
          <a:p>
            <a:r>
              <a:rPr lang="en-US" dirty="0"/>
              <a:t>Notes to RSI with significant changes</a:t>
            </a:r>
          </a:p>
        </p:txBody>
      </p:sp>
    </p:spTree>
    <p:extLst>
      <p:ext uri="{BB962C8B-B14F-4D97-AF65-F5344CB8AC3E}">
        <p14:creationId xmlns:p14="http://schemas.microsoft.com/office/powerpoint/2010/main" val="2971448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Contribution OPEB</a:t>
            </a:r>
          </a:p>
        </p:txBody>
      </p:sp>
      <p:sp>
        <p:nvSpPr>
          <p:cNvPr id="3" name="Content Placeholder 2"/>
          <p:cNvSpPr>
            <a:spLocks noGrp="1"/>
          </p:cNvSpPr>
          <p:nvPr>
            <p:ph idx="1"/>
          </p:nvPr>
        </p:nvSpPr>
        <p:spPr/>
        <p:txBody>
          <a:bodyPr/>
          <a:lstStyle/>
          <a:p>
            <a:r>
              <a:rPr lang="en-US" dirty="0"/>
              <a:t>Note disclosures </a:t>
            </a:r>
          </a:p>
          <a:p>
            <a:pPr lvl="1">
              <a:spcAft>
                <a:spcPts val="1200"/>
              </a:spcAft>
            </a:pPr>
            <a:r>
              <a:rPr lang="en-US" dirty="0"/>
              <a:t>Descriptive information about plan, authority under which it is established and amended</a:t>
            </a:r>
          </a:p>
          <a:p>
            <a:pPr lvl="1">
              <a:spcAft>
                <a:spcPts val="1200"/>
              </a:spcAft>
            </a:pPr>
            <a:r>
              <a:rPr lang="en-US" dirty="0"/>
              <a:t>Classes of plan members covered (for example, general employees or public safety employees), the number of plan members, and participating employers (if the pension plan is a multiple-employer OPEB plan)</a:t>
            </a:r>
          </a:p>
          <a:p>
            <a:pPr lvl="1">
              <a:spcAft>
                <a:spcPts val="1200"/>
              </a:spcAft>
            </a:pPr>
            <a:r>
              <a:rPr lang="en-US" dirty="0"/>
              <a:t>Non-employer contributing entities with legal requirements to contribute directly to OPEB</a:t>
            </a:r>
          </a:p>
        </p:txBody>
      </p:sp>
    </p:spTree>
    <p:extLst>
      <p:ext uri="{BB962C8B-B14F-4D97-AF65-F5344CB8AC3E}">
        <p14:creationId xmlns:p14="http://schemas.microsoft.com/office/powerpoint/2010/main" val="2918359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Understanding the Dates</a:t>
            </a:r>
          </a:p>
        </p:txBody>
      </p:sp>
    </p:spTree>
    <p:extLst>
      <p:ext uri="{BB962C8B-B14F-4D97-AF65-F5344CB8AC3E}">
        <p14:creationId xmlns:p14="http://schemas.microsoft.com/office/powerpoint/2010/main" val="151485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US" sz="6600" dirty="0"/>
              <a:t>Overview of New Standards</a:t>
            </a:r>
          </a:p>
        </p:txBody>
      </p:sp>
    </p:spTree>
    <p:extLst>
      <p:ext uri="{BB962C8B-B14F-4D97-AF65-F5344CB8AC3E}">
        <p14:creationId xmlns:p14="http://schemas.microsoft.com/office/powerpoint/2010/main" val="258495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Dates</a:t>
            </a:r>
          </a:p>
        </p:txBody>
      </p:sp>
      <p:sp>
        <p:nvSpPr>
          <p:cNvPr id="3" name="Content Placeholder 2"/>
          <p:cNvSpPr>
            <a:spLocks noGrp="1"/>
          </p:cNvSpPr>
          <p:nvPr>
            <p:ph idx="1"/>
          </p:nvPr>
        </p:nvSpPr>
        <p:spPr/>
        <p:txBody>
          <a:bodyPr/>
          <a:lstStyle/>
          <a:p>
            <a:r>
              <a:rPr lang="en-US" dirty="0"/>
              <a:t>Valuation Date</a:t>
            </a:r>
          </a:p>
          <a:p>
            <a:r>
              <a:rPr lang="en-US" dirty="0"/>
              <a:t>Measurement Date</a:t>
            </a:r>
          </a:p>
          <a:p>
            <a:r>
              <a:rPr lang="en-US" dirty="0"/>
              <a:t>Reporting Date</a:t>
            </a:r>
          </a:p>
          <a:p>
            <a:endParaRPr lang="en-US" dirty="0"/>
          </a:p>
        </p:txBody>
      </p:sp>
    </p:spTree>
    <p:extLst>
      <p:ext uri="{BB962C8B-B14F-4D97-AF65-F5344CB8AC3E}">
        <p14:creationId xmlns:p14="http://schemas.microsoft.com/office/powerpoint/2010/main" val="3541396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Valuation Date</a:t>
            </a:r>
          </a:p>
        </p:txBody>
      </p:sp>
      <p:sp>
        <p:nvSpPr>
          <p:cNvPr id="3" name="Content Placeholder 2"/>
          <p:cNvSpPr>
            <a:spLocks noGrp="1"/>
          </p:cNvSpPr>
          <p:nvPr>
            <p:ph idx="1"/>
          </p:nvPr>
        </p:nvSpPr>
        <p:spPr/>
        <p:txBody>
          <a:bodyPr/>
          <a:lstStyle/>
          <a:p>
            <a:pPr>
              <a:spcAft>
                <a:spcPts val="1200"/>
              </a:spcAft>
            </a:pPr>
            <a:r>
              <a:rPr lang="en-US" dirty="0"/>
              <a:t>Date as of which census data</a:t>
            </a:r>
            <a:r>
              <a:rPr lang="en-US" b="1" dirty="0">
                <a:solidFill>
                  <a:srgbClr val="FF0000"/>
                </a:solidFill>
              </a:rPr>
              <a:t> </a:t>
            </a:r>
            <a:r>
              <a:rPr lang="en-US" dirty="0"/>
              <a:t>is collected and the initial Total OPEB Liability is measured</a:t>
            </a:r>
          </a:p>
          <a:p>
            <a:pPr>
              <a:spcAft>
                <a:spcPts val="1200"/>
              </a:spcAft>
            </a:pPr>
            <a:r>
              <a:rPr lang="en-US" dirty="0"/>
              <a:t>Total OPEB Liability – Portion of the actuarial present value of projected benefit payments that is attributed to past periods of member service in conformity with the requirements of GASB</a:t>
            </a:r>
          </a:p>
          <a:p>
            <a:r>
              <a:rPr lang="en-US" dirty="0"/>
              <a:t>Performed by an actuary</a:t>
            </a:r>
          </a:p>
          <a:p>
            <a:endParaRPr lang="en-US" dirty="0"/>
          </a:p>
        </p:txBody>
      </p:sp>
    </p:spTree>
    <p:extLst>
      <p:ext uri="{BB962C8B-B14F-4D97-AF65-F5344CB8AC3E}">
        <p14:creationId xmlns:p14="http://schemas.microsoft.com/office/powerpoint/2010/main" val="3809793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Valuation Date</a:t>
            </a:r>
            <a:r>
              <a:rPr lang="en-US" sz="1600" dirty="0"/>
              <a:t> (Continued)</a:t>
            </a:r>
            <a:endParaRPr lang="en-US" dirty="0"/>
          </a:p>
        </p:txBody>
      </p:sp>
      <p:sp>
        <p:nvSpPr>
          <p:cNvPr id="3" name="Content Placeholder 2"/>
          <p:cNvSpPr>
            <a:spLocks noGrp="1"/>
          </p:cNvSpPr>
          <p:nvPr>
            <p:ph idx="1"/>
          </p:nvPr>
        </p:nvSpPr>
        <p:spPr/>
        <p:txBody>
          <a:bodyPr/>
          <a:lstStyle/>
          <a:p>
            <a:pPr>
              <a:spcAft>
                <a:spcPts val="1200"/>
              </a:spcAft>
            </a:pPr>
            <a:r>
              <a:rPr lang="en-US" dirty="0"/>
              <a:t>Process may be driven by plan or employer, but ultimately is employer’s responsibility to ensure information is available for reporting</a:t>
            </a:r>
          </a:p>
          <a:p>
            <a:pPr>
              <a:spcAft>
                <a:spcPts val="1200"/>
              </a:spcAft>
            </a:pPr>
            <a:r>
              <a:rPr lang="en-US" dirty="0"/>
              <a:t>Valued as early as 24 months before OPEB year end and 30 months before employer’s year end</a:t>
            </a:r>
          </a:p>
          <a:p>
            <a:r>
              <a:rPr lang="en-US" dirty="0"/>
              <a:t>Actuarial valuations of total OPEB liability must be performed at least every two years</a:t>
            </a:r>
          </a:p>
          <a:p>
            <a:endParaRPr lang="en-US" dirty="0"/>
          </a:p>
        </p:txBody>
      </p:sp>
    </p:spTree>
    <p:extLst>
      <p:ext uri="{BB962C8B-B14F-4D97-AF65-F5344CB8AC3E}">
        <p14:creationId xmlns:p14="http://schemas.microsoft.com/office/powerpoint/2010/main" val="3556706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Date</a:t>
            </a:r>
          </a:p>
        </p:txBody>
      </p:sp>
      <p:sp>
        <p:nvSpPr>
          <p:cNvPr id="3" name="Content Placeholder 2"/>
          <p:cNvSpPr>
            <a:spLocks noGrp="1"/>
          </p:cNvSpPr>
          <p:nvPr>
            <p:ph idx="1"/>
          </p:nvPr>
        </p:nvSpPr>
        <p:spPr/>
        <p:txBody>
          <a:bodyPr/>
          <a:lstStyle/>
          <a:p>
            <a:pPr>
              <a:spcAft>
                <a:spcPts val="1200"/>
              </a:spcAft>
            </a:pPr>
            <a:r>
              <a:rPr lang="en-US" dirty="0"/>
              <a:t>Employers should report in their financial statements a </a:t>
            </a:r>
            <a:r>
              <a:rPr lang="en-US" b="1" dirty="0"/>
              <a:t>net OPEB liability (asset)</a:t>
            </a:r>
            <a:r>
              <a:rPr lang="en-US" dirty="0"/>
              <a:t> determined as of</a:t>
            </a:r>
            <a:r>
              <a:rPr lang="en-US" i="1" dirty="0"/>
              <a:t> a date (measurement date) no earlier than the end of the employer’s prior fiscal year</a:t>
            </a:r>
            <a:r>
              <a:rPr lang="en-US" dirty="0"/>
              <a:t> for each defined-benefit OPEB plan in which they participate</a:t>
            </a:r>
          </a:p>
          <a:p>
            <a:r>
              <a:rPr lang="en-US" dirty="0"/>
              <a:t>The measurement date used should be consistently applied from period to period</a:t>
            </a:r>
          </a:p>
          <a:p>
            <a:endParaRPr lang="en-US" dirty="0"/>
          </a:p>
        </p:txBody>
      </p:sp>
    </p:spTree>
    <p:extLst>
      <p:ext uri="{BB962C8B-B14F-4D97-AF65-F5344CB8AC3E}">
        <p14:creationId xmlns:p14="http://schemas.microsoft.com/office/powerpoint/2010/main" val="3105254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Date</a:t>
            </a:r>
            <a:r>
              <a:rPr lang="en-US" sz="1600" dirty="0"/>
              <a:t> (Continued)</a:t>
            </a:r>
            <a:endParaRPr lang="en-US" dirty="0"/>
          </a:p>
        </p:txBody>
      </p:sp>
      <p:sp>
        <p:nvSpPr>
          <p:cNvPr id="3" name="Content Placeholder 2"/>
          <p:cNvSpPr>
            <a:spLocks noGrp="1"/>
          </p:cNvSpPr>
          <p:nvPr>
            <p:ph idx="1"/>
          </p:nvPr>
        </p:nvSpPr>
        <p:spPr/>
        <p:txBody>
          <a:bodyPr/>
          <a:lstStyle/>
          <a:p>
            <a:r>
              <a:rPr lang="en-US" dirty="0"/>
              <a:t>Measurement of the total OPEB liability is determined through:</a:t>
            </a:r>
          </a:p>
          <a:p>
            <a:pPr lvl="1"/>
            <a:r>
              <a:rPr lang="en-US" dirty="0"/>
              <a:t>An actuarial valuation performed as of the </a:t>
            </a:r>
            <a:r>
              <a:rPr lang="en-US" b="1" dirty="0"/>
              <a:t>measurement date</a:t>
            </a:r>
            <a:r>
              <a:rPr lang="en-US" dirty="0"/>
              <a:t>, or</a:t>
            </a:r>
          </a:p>
          <a:p>
            <a:pPr lvl="1"/>
            <a:r>
              <a:rPr lang="en-US" dirty="0"/>
              <a:t>The use of update procedures to roll forward amounts from an actuarial valuation as of a date no more than </a:t>
            </a:r>
            <a:r>
              <a:rPr lang="en-US" b="1" dirty="0"/>
              <a:t>30 months and 1 day</a:t>
            </a:r>
            <a:r>
              <a:rPr lang="en-US" dirty="0"/>
              <a:t> earlier than the employer’s year-end</a:t>
            </a:r>
          </a:p>
          <a:p>
            <a:pPr lvl="1">
              <a:spcAft>
                <a:spcPts val="1200"/>
              </a:spcAft>
            </a:pPr>
            <a:r>
              <a:rPr lang="en-US" dirty="0"/>
              <a:t>Use professional judgment in determining extent of update procedures when changes in plan occur between last valuation date and the </a:t>
            </a:r>
            <a:r>
              <a:rPr lang="en-US" b="1" dirty="0"/>
              <a:t>measurement date</a:t>
            </a:r>
          </a:p>
          <a:p>
            <a:r>
              <a:rPr lang="en-US" b="1" dirty="0"/>
              <a:t>Measurement date will most likely correspond to year-end of plan.  In this case, employers with same year-end as plan must choose measurement date as of their prior or current year-end</a:t>
            </a:r>
          </a:p>
          <a:p>
            <a:endParaRPr lang="en-US" dirty="0"/>
          </a:p>
        </p:txBody>
      </p:sp>
    </p:spTree>
    <p:extLst>
      <p:ext uri="{BB962C8B-B14F-4D97-AF65-F5344CB8AC3E}">
        <p14:creationId xmlns:p14="http://schemas.microsoft.com/office/powerpoint/2010/main" val="2688227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Date</a:t>
            </a:r>
            <a:r>
              <a:rPr lang="en-US" sz="1600" dirty="0"/>
              <a:t> (Continued)</a:t>
            </a:r>
            <a:endParaRPr lang="en-US" dirty="0"/>
          </a:p>
        </p:txBody>
      </p:sp>
      <p:sp>
        <p:nvSpPr>
          <p:cNvPr id="3" name="Content Placeholder 2"/>
          <p:cNvSpPr>
            <a:spLocks noGrp="1"/>
          </p:cNvSpPr>
          <p:nvPr>
            <p:ph idx="1"/>
          </p:nvPr>
        </p:nvSpPr>
        <p:spPr/>
        <p:txBody>
          <a:bodyPr/>
          <a:lstStyle/>
          <a:p>
            <a:pPr>
              <a:spcAft>
                <a:spcPts val="1200"/>
              </a:spcAft>
            </a:pPr>
            <a:r>
              <a:rPr lang="en-US" dirty="0"/>
              <a:t>For OPEB plans (74) Measurement Date is the same date as the Reporting Date</a:t>
            </a:r>
          </a:p>
          <a:p>
            <a:r>
              <a:rPr lang="en-US" dirty="0"/>
              <a:t>Measurement Date can be the same date as the Valuation Date</a:t>
            </a:r>
          </a:p>
          <a:p>
            <a:endParaRPr lang="en-US" dirty="0"/>
          </a:p>
        </p:txBody>
      </p:sp>
    </p:spTree>
    <p:extLst>
      <p:ext uri="{BB962C8B-B14F-4D97-AF65-F5344CB8AC3E}">
        <p14:creationId xmlns:p14="http://schemas.microsoft.com/office/powerpoint/2010/main" val="2808926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Date</a:t>
            </a:r>
          </a:p>
        </p:txBody>
      </p:sp>
      <p:sp>
        <p:nvSpPr>
          <p:cNvPr id="3" name="Content Placeholder 2"/>
          <p:cNvSpPr>
            <a:spLocks noGrp="1"/>
          </p:cNvSpPr>
          <p:nvPr>
            <p:ph idx="1"/>
          </p:nvPr>
        </p:nvSpPr>
        <p:spPr/>
        <p:txBody>
          <a:bodyPr/>
          <a:lstStyle/>
          <a:p>
            <a:r>
              <a:rPr lang="en-US" dirty="0"/>
              <a:t>For OPEB plan reports (74), end of plan year</a:t>
            </a:r>
          </a:p>
          <a:p>
            <a:r>
              <a:rPr lang="en-US" dirty="0"/>
              <a:t>For employers (75), end of fiscal year</a:t>
            </a:r>
          </a:p>
          <a:p>
            <a:r>
              <a:rPr lang="en-US" dirty="0"/>
              <a:t>Reporting date for plans can be different</a:t>
            </a:r>
          </a:p>
          <a:p>
            <a:r>
              <a:rPr lang="en-US" dirty="0"/>
              <a:t>In year of implementation, will need the net OPEB liability for the beginning of the fiscal year as well</a:t>
            </a:r>
          </a:p>
          <a:p>
            <a:endParaRPr lang="en-US" dirty="0"/>
          </a:p>
        </p:txBody>
      </p:sp>
    </p:spTree>
    <p:extLst>
      <p:ext uri="{BB962C8B-B14F-4D97-AF65-F5344CB8AC3E}">
        <p14:creationId xmlns:p14="http://schemas.microsoft.com/office/powerpoint/2010/main" val="3532062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b="1" dirty="0"/>
              <a:t>Valuation Date</a:t>
            </a:r>
            <a:r>
              <a:rPr lang="en-US" dirty="0"/>
              <a:t> – date as of which Total OPEB Liability is determined</a:t>
            </a:r>
          </a:p>
          <a:p>
            <a:pPr lvl="1"/>
            <a:r>
              <a:rPr lang="en-US" dirty="0"/>
              <a:t>Actuarial valuations must be at least biennial</a:t>
            </a:r>
          </a:p>
          <a:p>
            <a:pPr lvl="1">
              <a:spcAft>
                <a:spcPts val="1200"/>
              </a:spcAft>
            </a:pPr>
            <a:r>
              <a:rPr lang="en-US" dirty="0"/>
              <a:t>No earlier than 24 months from reporting date</a:t>
            </a:r>
          </a:p>
          <a:p>
            <a:pPr>
              <a:spcAft>
                <a:spcPts val="1200"/>
              </a:spcAft>
            </a:pPr>
            <a:r>
              <a:rPr lang="en-US" b="1" dirty="0"/>
              <a:t>Measurement Date</a:t>
            </a:r>
            <a:r>
              <a:rPr lang="en-US" dirty="0"/>
              <a:t> – Date as of which the Net OPEB Liability is determined (Total OPEB Liability less Fiduciary Net Position)</a:t>
            </a:r>
          </a:p>
          <a:p>
            <a:r>
              <a:rPr lang="en-US" b="1" dirty="0"/>
              <a:t>Reporting Date</a:t>
            </a:r>
            <a:r>
              <a:rPr lang="en-US" dirty="0"/>
              <a:t> – Plan’s/Employer’s fiscal year end</a:t>
            </a:r>
          </a:p>
        </p:txBody>
      </p:sp>
    </p:spTree>
    <p:extLst>
      <p:ext uri="{BB962C8B-B14F-4D97-AF65-F5344CB8AC3E}">
        <p14:creationId xmlns:p14="http://schemas.microsoft.com/office/powerpoint/2010/main" val="3271654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US" dirty="0"/>
              <a:t>Miscellaneous Items</a:t>
            </a:r>
          </a:p>
        </p:txBody>
      </p:sp>
    </p:spTree>
    <p:extLst>
      <p:ext uri="{BB962C8B-B14F-4D97-AF65-F5344CB8AC3E}">
        <p14:creationId xmlns:p14="http://schemas.microsoft.com/office/powerpoint/2010/main" val="2541951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Miscellaneous Items Related to GASB 74 and 75</a:t>
            </a:r>
          </a:p>
        </p:txBody>
      </p:sp>
      <p:sp>
        <p:nvSpPr>
          <p:cNvPr id="3" name="Content Placeholder 2"/>
          <p:cNvSpPr>
            <a:spLocks noGrp="1"/>
          </p:cNvSpPr>
          <p:nvPr>
            <p:ph idx="1"/>
          </p:nvPr>
        </p:nvSpPr>
        <p:spPr/>
        <p:txBody>
          <a:bodyPr/>
          <a:lstStyle/>
          <a:p>
            <a:r>
              <a:rPr lang="en-US" dirty="0"/>
              <a:t>The GASB has plans to issue an exposure draft Implementation Guide for Statement No. 74 in the fourth quarter of 2016 and issue the final in the first quarter of 2017 </a:t>
            </a:r>
          </a:p>
          <a:p>
            <a:r>
              <a:rPr lang="en-US" dirty="0"/>
              <a:t>The GASB has plans to issue an exposure draft Implementation Guide for Statement No. 75 in the second quarter of 2017 and issue the final in the fourth quarter of 2017 </a:t>
            </a:r>
          </a:p>
          <a:p>
            <a:endParaRPr lang="en-US" dirty="0"/>
          </a:p>
        </p:txBody>
      </p:sp>
    </p:spTree>
    <p:extLst>
      <p:ext uri="{BB962C8B-B14F-4D97-AF65-F5344CB8AC3E}">
        <p14:creationId xmlns:p14="http://schemas.microsoft.com/office/powerpoint/2010/main" val="137606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Dates</a:t>
            </a:r>
          </a:p>
        </p:txBody>
      </p:sp>
      <p:sp>
        <p:nvSpPr>
          <p:cNvPr id="3" name="Content Placeholder 2"/>
          <p:cNvSpPr>
            <a:spLocks noGrp="1"/>
          </p:cNvSpPr>
          <p:nvPr>
            <p:ph idx="1"/>
          </p:nvPr>
        </p:nvSpPr>
        <p:spPr/>
        <p:txBody>
          <a:bodyPr/>
          <a:lstStyle/>
          <a:p>
            <a:r>
              <a:rPr lang="en-US" dirty="0"/>
              <a:t>GASB 74 – </a:t>
            </a:r>
            <a:r>
              <a:rPr lang="en-US" b="1" dirty="0"/>
              <a:t>OPEB Plan Accounting</a:t>
            </a:r>
            <a:r>
              <a:rPr lang="en-US" dirty="0"/>
              <a:t> – Effective for fiscal years beginning after June 15, 2016</a:t>
            </a:r>
          </a:p>
          <a:p>
            <a:pPr lvl="1">
              <a:spcAft>
                <a:spcPts val="1200"/>
              </a:spcAft>
            </a:pPr>
            <a:r>
              <a:rPr lang="en-US" dirty="0"/>
              <a:t>Would be 6/30/17, 12/31/17, 4/30/18 depending on fiscal year end</a:t>
            </a:r>
          </a:p>
          <a:p>
            <a:pPr lvl="1">
              <a:spcAft>
                <a:spcPts val="1200"/>
              </a:spcAft>
            </a:pPr>
            <a:endParaRPr lang="en-US" dirty="0"/>
          </a:p>
          <a:p>
            <a:pPr marL="228600" lvl="1" indent="0">
              <a:spcAft>
                <a:spcPts val="1200"/>
              </a:spcAft>
              <a:buNone/>
            </a:pPr>
            <a:r>
              <a:rPr lang="en-US" sz="1800" dirty="0"/>
              <a:t>GASB 75 – </a:t>
            </a:r>
            <a:r>
              <a:rPr lang="en-US" sz="1800" b="1" dirty="0"/>
              <a:t>Employer Accounting and Reporting for OPEB </a:t>
            </a:r>
            <a:r>
              <a:rPr lang="en-US" sz="1800" dirty="0"/>
              <a:t>– Effective for fiscal years beginning after June 15, 2017</a:t>
            </a:r>
          </a:p>
          <a:p>
            <a:pPr lvl="1">
              <a:spcAft>
                <a:spcPts val="1200"/>
              </a:spcAft>
            </a:pPr>
            <a:r>
              <a:rPr lang="en-US" dirty="0"/>
              <a:t>Would be 6/30/2018, 12/31/18, 4/30/19 depending on fiscal year end</a:t>
            </a:r>
          </a:p>
          <a:p>
            <a:endParaRPr lang="en-US" dirty="0"/>
          </a:p>
          <a:p>
            <a:endParaRPr lang="en-US" dirty="0"/>
          </a:p>
        </p:txBody>
      </p:sp>
    </p:spTree>
    <p:extLst>
      <p:ext uri="{BB962C8B-B14F-4D97-AF65-F5344CB8AC3E}">
        <p14:creationId xmlns:p14="http://schemas.microsoft.com/office/powerpoint/2010/main" val="896428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4294967295"/>
          </p:nvPr>
        </p:nvSpPr>
        <p:spPr>
          <a:xfrm>
            <a:off x="457200" y="4206240"/>
            <a:ext cx="10360025" cy="2041525"/>
          </a:xfrm>
        </p:spPr>
        <p:txBody>
          <a:bodyPr/>
          <a:lstStyle/>
          <a:p>
            <a:pPr defTabSz="863600">
              <a:buNone/>
            </a:pPr>
            <a:r>
              <a:rPr lang="en-US" sz="1600" b="1" dirty="0" smtClean="0"/>
              <a:t>Michelle Blackstock, CPA/CITP</a:t>
            </a:r>
            <a:endParaRPr lang="en-US" sz="1600" b="1" dirty="0">
              <a:solidFill>
                <a:srgbClr val="000000"/>
              </a:solidFill>
            </a:endParaRPr>
          </a:p>
          <a:p>
            <a:pPr defTabSz="863600">
              <a:buNone/>
            </a:pPr>
            <a:r>
              <a:rPr lang="en-US" sz="1600" dirty="0" smtClean="0"/>
              <a:t>Phone  +1 954 202 2924</a:t>
            </a:r>
            <a:endParaRPr lang="en-US" sz="1600" dirty="0"/>
          </a:p>
          <a:p>
            <a:pPr defTabSz="863600">
              <a:buNone/>
            </a:pPr>
            <a:r>
              <a:rPr lang="en-US" sz="1600" dirty="0">
                <a:hlinkClick r:id="rId2"/>
              </a:rPr>
              <a:t>michelle.blackstock@crowehorwath.com</a:t>
            </a:r>
            <a:endParaRPr lang="en-US" sz="1600" dirty="0"/>
          </a:p>
        </p:txBody>
      </p:sp>
      <p:sp>
        <p:nvSpPr>
          <p:cNvPr id="5" name="Title 1"/>
          <p:cNvSpPr txBox="1">
            <a:spLocks/>
          </p:cNvSpPr>
          <p:nvPr/>
        </p:nvSpPr>
        <p:spPr>
          <a:xfrm>
            <a:off x="457200" y="2286000"/>
            <a:ext cx="11274552" cy="1231106"/>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8000" dirty="0" smtClean="0"/>
              <a:t>T</a:t>
            </a:r>
            <a:r>
              <a:rPr lang="en-US" sz="8000" spc="-400" dirty="0" smtClean="0"/>
              <a:t>hank you</a:t>
            </a:r>
            <a:endParaRPr lang="en-US" sz="8000" spc="-400" dirty="0"/>
          </a:p>
        </p:txBody>
      </p:sp>
    </p:spTree>
    <p:extLst>
      <p:ext uri="{BB962C8B-B14F-4D97-AF65-F5344CB8AC3E}">
        <p14:creationId xmlns:p14="http://schemas.microsoft.com/office/powerpoint/2010/main" val="2382926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74 Applicability</a:t>
            </a:r>
          </a:p>
        </p:txBody>
      </p:sp>
      <p:sp>
        <p:nvSpPr>
          <p:cNvPr id="3" name="Content Placeholder 2"/>
          <p:cNvSpPr>
            <a:spLocks noGrp="1"/>
          </p:cNvSpPr>
          <p:nvPr>
            <p:ph idx="1"/>
          </p:nvPr>
        </p:nvSpPr>
        <p:spPr/>
        <p:txBody>
          <a:bodyPr/>
          <a:lstStyle/>
          <a:p>
            <a:r>
              <a:rPr lang="en-US" dirty="0"/>
              <a:t>State and local government OPEB plans administered through a trust or equivalent arrangement:</a:t>
            </a:r>
          </a:p>
          <a:p>
            <a:pPr lvl="1"/>
            <a:r>
              <a:rPr lang="en-US" dirty="0"/>
              <a:t>Employer/non-employer contributions irrevocable</a:t>
            </a:r>
          </a:p>
          <a:p>
            <a:pPr lvl="1"/>
            <a:r>
              <a:rPr lang="en-US" dirty="0"/>
              <a:t>Plan assets dedicated to providing OPEB to plan members</a:t>
            </a:r>
          </a:p>
          <a:p>
            <a:pPr lvl="1">
              <a:spcAft>
                <a:spcPts val="1200"/>
              </a:spcAft>
            </a:pPr>
            <a:r>
              <a:rPr lang="en-US" dirty="0"/>
              <a:t>Plan assets legally protected from creditors of employers, nonemployer contributing entities, and the OPEB plan administrator. If a defined benefit OPEB plan, plan assets legally protected from  creditors of the plan members as well. </a:t>
            </a:r>
          </a:p>
          <a:p>
            <a:r>
              <a:rPr lang="en-US" dirty="0"/>
              <a:t>Defined benefit plans</a:t>
            </a:r>
          </a:p>
          <a:p>
            <a:pPr lvl="1"/>
            <a:r>
              <a:rPr lang="en-US" dirty="0"/>
              <a:t>Single employer</a:t>
            </a:r>
          </a:p>
          <a:p>
            <a:pPr lvl="1"/>
            <a:r>
              <a:rPr lang="en-US" dirty="0"/>
              <a:t>Agent multiple employer</a:t>
            </a:r>
          </a:p>
          <a:p>
            <a:pPr lvl="1">
              <a:spcAft>
                <a:spcPts val="1200"/>
              </a:spcAft>
            </a:pPr>
            <a:r>
              <a:rPr lang="en-US" dirty="0"/>
              <a:t>Cost sharing multiple employer</a:t>
            </a:r>
          </a:p>
          <a:p>
            <a:r>
              <a:rPr lang="en-US" dirty="0"/>
              <a:t>Defined contribution plans</a:t>
            </a:r>
          </a:p>
          <a:p>
            <a:endParaRPr lang="en-US" dirty="0"/>
          </a:p>
        </p:txBody>
      </p:sp>
    </p:spTree>
    <p:extLst>
      <p:ext uri="{BB962C8B-B14F-4D97-AF65-F5344CB8AC3E}">
        <p14:creationId xmlns:p14="http://schemas.microsoft.com/office/powerpoint/2010/main" val="77210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74 Applicability</a:t>
            </a:r>
          </a:p>
        </p:txBody>
      </p:sp>
      <p:sp>
        <p:nvSpPr>
          <p:cNvPr id="3" name="Content Placeholder 2"/>
          <p:cNvSpPr>
            <a:spLocks noGrp="1"/>
          </p:cNvSpPr>
          <p:nvPr>
            <p:ph idx="1"/>
          </p:nvPr>
        </p:nvSpPr>
        <p:spPr/>
        <p:txBody>
          <a:bodyPr/>
          <a:lstStyle/>
          <a:p>
            <a:r>
              <a:rPr lang="en-US" dirty="0"/>
              <a:t>State and local government plans NOT administered through a trust that meets the specified criteria</a:t>
            </a:r>
          </a:p>
          <a:p>
            <a:pPr lvl="1"/>
            <a:r>
              <a:rPr lang="en-US" dirty="0"/>
              <a:t>Assets accumulated for providing OPEB are required to be reported as assets of the employer or nonemployer contributing entity.</a:t>
            </a:r>
          </a:p>
          <a:p>
            <a:pPr lvl="1"/>
            <a:r>
              <a:rPr lang="en-US" dirty="0"/>
              <a:t>Those assets held in a fiduciary capacity are required to be reported in an agency fund.</a:t>
            </a:r>
          </a:p>
          <a:p>
            <a:pPr lvl="1"/>
            <a:endParaRPr lang="en-US" dirty="0"/>
          </a:p>
          <a:p>
            <a:r>
              <a:rPr lang="en-US" dirty="0"/>
              <a:t>Defined contribution plans</a:t>
            </a:r>
          </a:p>
          <a:p>
            <a:pPr lvl="1"/>
            <a:r>
              <a:rPr lang="en-US" dirty="0"/>
              <a:t>Plans administered through trusts that meet the specified criteria  are required to disclose:</a:t>
            </a:r>
          </a:p>
          <a:p>
            <a:pPr lvl="2"/>
            <a:r>
              <a:rPr lang="en-US" dirty="0"/>
              <a:t> Classes of members covered, number of members and participating employers</a:t>
            </a:r>
          </a:p>
          <a:p>
            <a:pPr lvl="2"/>
            <a:r>
              <a:rPr lang="en-US" dirty="0"/>
              <a:t>Number of members, participating employers, and nonemployer contributing entities</a:t>
            </a:r>
          </a:p>
          <a:p>
            <a:pPr lvl="2"/>
            <a:r>
              <a:rPr lang="en-US" dirty="0"/>
              <a:t>Authority of establishment and amendment to the plan</a:t>
            </a:r>
          </a:p>
          <a:p>
            <a:pPr lvl="1"/>
            <a:endParaRPr lang="en-US" dirty="0"/>
          </a:p>
          <a:p>
            <a:endParaRPr lang="en-US" dirty="0"/>
          </a:p>
        </p:txBody>
      </p:sp>
    </p:spTree>
    <p:extLst>
      <p:ext uri="{BB962C8B-B14F-4D97-AF65-F5344CB8AC3E}">
        <p14:creationId xmlns:p14="http://schemas.microsoft.com/office/powerpoint/2010/main" val="268761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Liabilities</a:t>
            </a:r>
          </a:p>
        </p:txBody>
      </p:sp>
      <p:sp>
        <p:nvSpPr>
          <p:cNvPr id="3" name="Content Placeholder 2"/>
          <p:cNvSpPr>
            <a:spLocks noGrp="1"/>
          </p:cNvSpPr>
          <p:nvPr>
            <p:ph idx="1"/>
          </p:nvPr>
        </p:nvSpPr>
        <p:spPr/>
        <p:txBody>
          <a:bodyPr/>
          <a:lstStyle/>
          <a:p>
            <a:pPr marL="0" indent="0" algn="ctr">
              <a:buNone/>
            </a:pPr>
            <a:r>
              <a:rPr lang="en-US" dirty="0"/>
              <a:t>Total OPEB Liability </a:t>
            </a:r>
          </a:p>
          <a:p>
            <a:pPr marL="0" indent="0" algn="ctr">
              <a:buNone/>
            </a:pPr>
            <a:r>
              <a:rPr lang="en-US" u="sng" dirty="0"/>
              <a:t>– OPEB Plan’s Fiduciary Net Position</a:t>
            </a:r>
          </a:p>
          <a:p>
            <a:pPr marL="0" indent="0" algn="ctr">
              <a:buNone/>
            </a:pPr>
            <a:r>
              <a:rPr lang="en-US" b="1" dirty="0"/>
              <a:t>Net OPEB Liability </a:t>
            </a:r>
          </a:p>
          <a:p>
            <a:pPr marL="0" indent="0" algn="ctr">
              <a:buNone/>
            </a:pPr>
            <a:endParaRPr lang="en-US" dirty="0"/>
          </a:p>
          <a:p>
            <a:r>
              <a:rPr lang="en-US" dirty="0"/>
              <a:t>Total OPEB Liability – Actuarial present value of projected benefit payments</a:t>
            </a:r>
          </a:p>
          <a:p>
            <a:pPr lvl="1"/>
            <a:r>
              <a:rPr lang="en-US" dirty="0"/>
              <a:t>Single/agent employers recognize 100% of Net OPEB Liability</a:t>
            </a:r>
          </a:p>
          <a:p>
            <a:pPr lvl="1"/>
            <a:r>
              <a:rPr lang="en-US" dirty="0"/>
              <a:t>Cost-sharing employers recognize proportionate shares of collective Net OPEB Liability</a:t>
            </a:r>
          </a:p>
          <a:p>
            <a:endParaRPr lang="en-US" dirty="0"/>
          </a:p>
        </p:txBody>
      </p:sp>
    </p:spTree>
    <p:extLst>
      <p:ext uri="{BB962C8B-B14F-4D97-AF65-F5344CB8AC3E}">
        <p14:creationId xmlns:p14="http://schemas.microsoft.com/office/powerpoint/2010/main" val="74419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OPEB Liability: Measurement – General</a:t>
            </a:r>
          </a:p>
        </p:txBody>
      </p:sp>
      <p:sp>
        <p:nvSpPr>
          <p:cNvPr id="3" name="Content Placeholder 2"/>
          <p:cNvSpPr>
            <a:spLocks noGrp="1"/>
          </p:cNvSpPr>
          <p:nvPr>
            <p:ph idx="1"/>
          </p:nvPr>
        </p:nvSpPr>
        <p:spPr/>
        <p:txBody>
          <a:bodyPr/>
          <a:lstStyle/>
          <a:p>
            <a:r>
              <a:rPr lang="en-US" dirty="0"/>
              <a:t>Three broad steps</a:t>
            </a:r>
          </a:p>
          <a:p>
            <a:pPr lvl="1"/>
            <a:r>
              <a:rPr lang="en-US" dirty="0"/>
              <a:t>Project benefit payments</a:t>
            </a:r>
          </a:p>
          <a:p>
            <a:pPr lvl="1"/>
            <a:r>
              <a:rPr lang="en-US" dirty="0"/>
              <a:t>Discount projected benefit payments to actuarial present value</a:t>
            </a:r>
          </a:p>
          <a:p>
            <a:pPr lvl="1">
              <a:spcAft>
                <a:spcPts val="1200"/>
              </a:spcAft>
            </a:pPr>
            <a:r>
              <a:rPr lang="en-US" dirty="0"/>
              <a:t>Attribute actuarial present value to periods</a:t>
            </a:r>
          </a:p>
          <a:p>
            <a:r>
              <a:rPr lang="en-US" dirty="0"/>
              <a:t>Methods and assumptions</a:t>
            </a:r>
          </a:p>
          <a:p>
            <a:pPr lvl="1"/>
            <a:r>
              <a:rPr lang="en-US" dirty="0"/>
              <a:t>Generally, assumptions in conformity with Actuarial Standards of Practice</a:t>
            </a:r>
          </a:p>
          <a:p>
            <a:pPr lvl="1"/>
            <a:r>
              <a:rPr lang="en-US" dirty="0"/>
              <a:t>Fewer alternatives than in Statement 25</a:t>
            </a:r>
            <a:r>
              <a:rPr lang="en-US" b="1" dirty="0">
                <a:solidFill>
                  <a:srgbClr val="FF0000"/>
                </a:solidFill>
              </a:rPr>
              <a:t> </a:t>
            </a:r>
            <a:r>
              <a:rPr lang="en-US" dirty="0"/>
              <a:t>for methods and assumptions for GAAP reporting purposes </a:t>
            </a:r>
          </a:p>
          <a:p>
            <a:endParaRPr lang="en-US" dirty="0"/>
          </a:p>
        </p:txBody>
      </p:sp>
    </p:spTree>
    <p:extLst>
      <p:ext uri="{BB962C8B-B14F-4D97-AF65-F5344CB8AC3E}">
        <p14:creationId xmlns:p14="http://schemas.microsoft.com/office/powerpoint/2010/main" val="222718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The total OPEB liability should be determined by:</a:t>
            </a:r>
          </a:p>
          <a:p>
            <a:pPr lvl="1"/>
            <a:r>
              <a:rPr lang="en-US" dirty="0"/>
              <a:t>An actuarial valuation as of the OPEB plan’s most recent fiscal year-end, or</a:t>
            </a:r>
          </a:p>
          <a:p>
            <a:pPr lvl="1"/>
            <a:r>
              <a:rPr lang="en-US" dirty="0"/>
              <a:t>Use of update procedures to roll forward to the OPEB plan’s most recent fiscal year-end amounts from an actuarial valuation as of a date no more than 24 months earlier than the plan’s most recent fiscal year-end</a:t>
            </a:r>
          </a:p>
          <a:p>
            <a:pPr>
              <a:spcAft>
                <a:spcPts val="1200"/>
              </a:spcAft>
            </a:pPr>
            <a:r>
              <a:rPr lang="en-US" dirty="0"/>
              <a:t>Employers participating in single-employer or agent multiple-employer plans will recognize 100 percent of the above amounts for each plan</a:t>
            </a:r>
          </a:p>
          <a:p>
            <a:r>
              <a:rPr lang="en-US" dirty="0"/>
              <a:t>Employers participating in cost-sharing, multiple-employer plans will recognize their proportionate share of the collective amounts for the plan as a whole</a:t>
            </a:r>
          </a:p>
          <a:p>
            <a:endParaRPr lang="en-US" dirty="0"/>
          </a:p>
        </p:txBody>
      </p:sp>
    </p:spTree>
    <p:extLst>
      <p:ext uri="{BB962C8B-B14F-4D97-AF65-F5344CB8AC3E}">
        <p14:creationId xmlns:p14="http://schemas.microsoft.com/office/powerpoint/2010/main" val="320746087"/>
      </p:ext>
    </p:extLst>
  </p:cSld>
  <p:clrMapOvr>
    <a:masterClrMapping/>
  </p:clrMapOvr>
</p:sld>
</file>

<file path=ppt/theme/theme1.xml><?xml version="1.0" encoding="utf-8"?>
<a:theme xmlns:a="http://schemas.openxmlformats.org/drawingml/2006/main" name="2016 Rebrand">
  <a:themeElements>
    <a:clrScheme name="Crowe Colors">
      <a:dk1>
        <a:srgbClr val="000000"/>
      </a:dk1>
      <a:lt1>
        <a:srgbClr val="FFFFFF"/>
      </a:lt1>
      <a:dk2>
        <a:srgbClr val="595959"/>
      </a:dk2>
      <a:lt2>
        <a:srgbClr val="D8D8D8"/>
      </a:lt2>
      <a:accent1>
        <a:srgbClr val="06214B"/>
      </a:accent1>
      <a:accent2>
        <a:srgbClr val="F0AA21"/>
      </a:accent2>
      <a:accent3>
        <a:srgbClr val="58C1E9"/>
      </a:accent3>
      <a:accent4>
        <a:srgbClr val="00A98E"/>
      </a:accent4>
      <a:accent5>
        <a:srgbClr val="E12726"/>
      </a:accent5>
      <a:accent6>
        <a:srgbClr val="595959"/>
      </a:accent6>
      <a:hlink>
        <a:srgbClr val="58C1E9"/>
      </a:hlink>
      <a:folHlink>
        <a:srgbClr val="06214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8948692-1AF6-4485-80DF-8C70B26F4F91}" vid="{17DB5A86-6635-43BE-957C-5846FF4739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9568</TotalTime>
  <Words>4183</Words>
  <Application>Microsoft Office PowerPoint</Application>
  <PresentationFormat>Widescreen</PresentationFormat>
  <Paragraphs>335</Paragraphs>
  <Slides>40</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2016 Rebrand</vt:lpstr>
      <vt:lpstr>PowerPoint Presentation</vt:lpstr>
      <vt:lpstr>Agenda</vt:lpstr>
      <vt:lpstr>PowerPoint Presentation</vt:lpstr>
      <vt:lpstr>Effective Dates</vt:lpstr>
      <vt:lpstr>GASB 74 Applicability</vt:lpstr>
      <vt:lpstr>GASB 74 Applicability</vt:lpstr>
      <vt:lpstr>Liabilities</vt:lpstr>
      <vt:lpstr>Net OPEB Liability: Measurement – General</vt:lpstr>
      <vt:lpstr>Summary</vt:lpstr>
      <vt:lpstr>Summary (Continued)</vt:lpstr>
      <vt:lpstr>PowerPoint Presentation</vt:lpstr>
      <vt:lpstr>Reporting: Financial Statements</vt:lpstr>
      <vt:lpstr>Reporting: Financial Statements</vt:lpstr>
      <vt:lpstr>Reporting: Footnotes</vt:lpstr>
      <vt:lpstr>Reporting: Footnotes</vt:lpstr>
      <vt:lpstr>Reporting: RSI</vt:lpstr>
      <vt:lpstr>Reporting: RSI</vt:lpstr>
      <vt:lpstr>Reporting: Financial Statements</vt:lpstr>
      <vt:lpstr>Reporting: Footnotes</vt:lpstr>
      <vt:lpstr>Reporting: Footnotes (Continued)</vt:lpstr>
      <vt:lpstr>Reporting: Footnotes (Continued)</vt:lpstr>
      <vt:lpstr>Reporting: Footnotes (Continued)</vt:lpstr>
      <vt:lpstr>Proportionate share note - Example</vt:lpstr>
      <vt:lpstr>Reporting: RSI</vt:lpstr>
      <vt:lpstr>Changes in net OPEB liability - EXAMPLE</vt:lpstr>
      <vt:lpstr>Changes in net OPEB liability - EXAMPLE</vt:lpstr>
      <vt:lpstr>Reporting: RSI (Continued)</vt:lpstr>
      <vt:lpstr>Defined Contribution OPEB</vt:lpstr>
      <vt:lpstr>PowerPoint Presentation</vt:lpstr>
      <vt:lpstr>Key Dates</vt:lpstr>
      <vt:lpstr>Valuation Date</vt:lpstr>
      <vt:lpstr>Valuation Date (Continued)</vt:lpstr>
      <vt:lpstr>Measurement Date</vt:lpstr>
      <vt:lpstr>Measurement Date (Continued)</vt:lpstr>
      <vt:lpstr>Measurement Date (Continued)</vt:lpstr>
      <vt:lpstr>Reporting Date</vt:lpstr>
      <vt:lpstr>Summary</vt:lpstr>
      <vt:lpstr>PowerPoint Presentation</vt:lpstr>
      <vt:lpstr>Miscellaneous Items Related to GASB 74 and 75</vt:lpstr>
      <vt:lpstr>PowerPoint Presentation</vt:lpstr>
    </vt:vector>
  </TitlesOfParts>
  <Company>Crowe Horwath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dc:creator>Weaver, John</dc:creator>
  <cp:lastModifiedBy>Dana Anderson</cp:lastModifiedBy>
  <cp:revision>81</cp:revision>
  <cp:lastPrinted>2016-04-27T15:23:26Z</cp:lastPrinted>
  <dcterms:created xsi:type="dcterms:W3CDTF">2016-04-14T19:57:34Z</dcterms:created>
  <dcterms:modified xsi:type="dcterms:W3CDTF">2016-05-16T12:44:25Z</dcterms:modified>
</cp:coreProperties>
</file>