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82"/>
  </p:notesMasterIdLst>
  <p:sldIdLst>
    <p:sldId id="256" r:id="rId3"/>
    <p:sldId id="531" r:id="rId4"/>
    <p:sldId id="547" r:id="rId5"/>
    <p:sldId id="570" r:id="rId6"/>
    <p:sldId id="572" r:id="rId7"/>
    <p:sldId id="544" r:id="rId8"/>
    <p:sldId id="546" r:id="rId9"/>
    <p:sldId id="551" r:id="rId10"/>
    <p:sldId id="532" r:id="rId11"/>
    <p:sldId id="579" r:id="rId12"/>
    <p:sldId id="512" r:id="rId13"/>
    <p:sldId id="355" r:id="rId14"/>
    <p:sldId id="533" r:id="rId15"/>
    <p:sldId id="534" r:id="rId16"/>
    <p:sldId id="535" r:id="rId17"/>
    <p:sldId id="513" r:id="rId18"/>
    <p:sldId id="514" r:id="rId19"/>
    <p:sldId id="536" r:id="rId20"/>
    <p:sldId id="537" r:id="rId21"/>
    <p:sldId id="538" r:id="rId22"/>
    <p:sldId id="516" r:id="rId23"/>
    <p:sldId id="518" r:id="rId24"/>
    <p:sldId id="519" r:id="rId25"/>
    <p:sldId id="541" r:id="rId26"/>
    <p:sldId id="520" r:id="rId27"/>
    <p:sldId id="521" r:id="rId28"/>
    <p:sldId id="522" r:id="rId29"/>
    <p:sldId id="523" r:id="rId30"/>
    <p:sldId id="486" r:id="rId31"/>
    <p:sldId id="459" r:id="rId32"/>
    <p:sldId id="458" r:id="rId33"/>
    <p:sldId id="350" r:id="rId34"/>
    <p:sldId id="487" r:id="rId35"/>
    <p:sldId id="382" r:id="rId36"/>
    <p:sldId id="584" r:id="rId37"/>
    <p:sldId id="488" r:id="rId38"/>
    <p:sldId id="583" r:id="rId39"/>
    <p:sldId id="489" r:id="rId40"/>
    <p:sldId id="582" r:id="rId41"/>
    <p:sldId id="490" r:id="rId42"/>
    <p:sldId id="581" r:id="rId43"/>
    <p:sldId id="491" r:id="rId44"/>
    <p:sldId id="561" r:id="rId45"/>
    <p:sldId id="492" r:id="rId46"/>
    <p:sldId id="580" r:id="rId47"/>
    <p:sldId id="562" r:id="rId48"/>
    <p:sldId id="493" r:id="rId49"/>
    <p:sldId id="585" r:id="rId50"/>
    <p:sldId id="563" r:id="rId51"/>
    <p:sldId id="564" r:id="rId52"/>
    <p:sldId id="494" r:id="rId53"/>
    <p:sldId id="573" r:id="rId54"/>
    <p:sldId id="495" r:id="rId55"/>
    <p:sldId id="496" r:id="rId56"/>
    <p:sldId id="497" r:id="rId57"/>
    <p:sldId id="498" r:id="rId58"/>
    <p:sldId id="565" r:id="rId59"/>
    <p:sldId id="499" r:id="rId60"/>
    <p:sldId id="500" r:id="rId61"/>
    <p:sldId id="501" r:id="rId62"/>
    <p:sldId id="502" r:id="rId63"/>
    <p:sldId id="503" r:id="rId64"/>
    <p:sldId id="567" r:id="rId65"/>
    <p:sldId id="577" r:id="rId66"/>
    <p:sldId id="578" r:id="rId67"/>
    <p:sldId id="548" r:id="rId68"/>
    <p:sldId id="550" r:id="rId69"/>
    <p:sldId id="575" r:id="rId70"/>
    <p:sldId id="576" r:id="rId71"/>
    <p:sldId id="549" r:id="rId72"/>
    <p:sldId id="554" r:id="rId73"/>
    <p:sldId id="555" r:id="rId74"/>
    <p:sldId id="556" r:id="rId75"/>
    <p:sldId id="586" r:id="rId76"/>
    <p:sldId id="557" r:id="rId77"/>
    <p:sldId id="558" r:id="rId78"/>
    <p:sldId id="560" r:id="rId79"/>
    <p:sldId id="568" r:id="rId80"/>
    <p:sldId id="569" r:id="rId8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35"/>
    <a:srgbClr val="98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6282" autoAdjust="0"/>
  </p:normalViewPr>
  <p:slideViewPr>
    <p:cSldViewPr>
      <p:cViewPr varScale="1">
        <p:scale>
          <a:sx n="99" d="100"/>
          <a:sy n="99" d="100"/>
        </p:scale>
        <p:origin x="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8958D-E4D9-4A6F-AC77-DBB6F09628D9}" type="doc">
      <dgm:prSet loTypeId="urn:microsoft.com/office/officeart/2005/8/layout/hierarchy3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7B1155D-7196-4357-9FA4-8BECB73544F3}">
      <dgm:prSet/>
      <dgm:spPr/>
      <dgm:t>
        <a:bodyPr/>
        <a:lstStyle/>
        <a:p>
          <a:pPr rtl="0"/>
          <a:r>
            <a:rPr lang="en-US" b="1" dirty="0">
              <a:latin typeface="Arial" pitchFamily="34" charset="0"/>
              <a:cs typeface="Arial" pitchFamily="34" charset="0"/>
            </a:rPr>
            <a:t>Control Environment</a:t>
          </a:r>
        </a:p>
      </dgm:t>
    </dgm:pt>
    <dgm:pt modelId="{402AAB8F-9732-47E0-9051-8ED34189094A}" type="parTrans" cxnId="{E803EFF9-542B-47DC-8C82-1A625021BC3E}">
      <dgm:prSet/>
      <dgm:spPr/>
      <dgm:t>
        <a:bodyPr/>
        <a:lstStyle/>
        <a:p>
          <a:endParaRPr lang="en-US"/>
        </a:p>
      </dgm:t>
    </dgm:pt>
    <dgm:pt modelId="{0A736DE0-F7CA-493E-ADA6-A628DC14B301}" type="sibTrans" cxnId="{E803EFF9-542B-47DC-8C82-1A625021BC3E}">
      <dgm:prSet/>
      <dgm:spPr/>
      <dgm:t>
        <a:bodyPr/>
        <a:lstStyle/>
        <a:p>
          <a:endParaRPr lang="en-US"/>
        </a:p>
      </dgm:t>
    </dgm:pt>
    <dgm:pt modelId="{2EAD6BA7-7A24-4551-A8A1-3DC61716018E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2. Exercises oversight responsibility</a:t>
          </a:r>
        </a:p>
      </dgm:t>
    </dgm:pt>
    <dgm:pt modelId="{A1FF7A9A-EE9A-485B-A262-BE90D4036740}" type="parTrans" cxnId="{DD8CC86A-B933-44C1-8D29-853A40087B5C}">
      <dgm:prSet/>
      <dgm:spPr/>
      <dgm:t>
        <a:bodyPr/>
        <a:lstStyle/>
        <a:p>
          <a:endParaRPr lang="en-US"/>
        </a:p>
      </dgm:t>
    </dgm:pt>
    <dgm:pt modelId="{67D9F7F6-EF8C-4821-9B8B-86DB161A901A}" type="sibTrans" cxnId="{DD8CC86A-B933-44C1-8D29-853A40087B5C}">
      <dgm:prSet/>
      <dgm:spPr/>
      <dgm:t>
        <a:bodyPr/>
        <a:lstStyle/>
        <a:p>
          <a:endParaRPr lang="en-US"/>
        </a:p>
      </dgm:t>
    </dgm:pt>
    <dgm:pt modelId="{0B00C3CC-86A4-4DDB-AC37-B6C4BE0FC557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3. Establishes structure, authority and responsibility</a:t>
          </a:r>
        </a:p>
      </dgm:t>
    </dgm:pt>
    <dgm:pt modelId="{153D0056-6A6D-49AB-AEB0-061A6F45DF84}" type="parTrans" cxnId="{48F939DE-B186-456F-BB5E-FF055F6FD1A6}">
      <dgm:prSet/>
      <dgm:spPr/>
      <dgm:t>
        <a:bodyPr/>
        <a:lstStyle/>
        <a:p>
          <a:endParaRPr lang="en-US"/>
        </a:p>
      </dgm:t>
    </dgm:pt>
    <dgm:pt modelId="{54BE3FCD-BB89-442B-B5D8-4C419048D19B}" type="sibTrans" cxnId="{48F939DE-B186-456F-BB5E-FF055F6FD1A6}">
      <dgm:prSet/>
      <dgm:spPr/>
      <dgm:t>
        <a:bodyPr/>
        <a:lstStyle/>
        <a:p>
          <a:endParaRPr lang="en-US"/>
        </a:p>
      </dgm:t>
    </dgm:pt>
    <dgm:pt modelId="{29B94575-4E6C-4E2D-BFEC-BC735FE10F50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4. Demonstrates commitment to competence</a:t>
          </a:r>
        </a:p>
      </dgm:t>
    </dgm:pt>
    <dgm:pt modelId="{46B4FBCE-C5A7-4116-8262-565A2486D531}" type="parTrans" cxnId="{B6675AEB-BB9E-4C12-814F-7FDE9607A1C9}">
      <dgm:prSet/>
      <dgm:spPr/>
      <dgm:t>
        <a:bodyPr/>
        <a:lstStyle/>
        <a:p>
          <a:endParaRPr lang="en-US"/>
        </a:p>
      </dgm:t>
    </dgm:pt>
    <dgm:pt modelId="{387E81A6-E760-4A9F-A426-83A6D1747604}" type="sibTrans" cxnId="{B6675AEB-BB9E-4C12-814F-7FDE9607A1C9}">
      <dgm:prSet/>
      <dgm:spPr/>
      <dgm:t>
        <a:bodyPr/>
        <a:lstStyle/>
        <a:p>
          <a:endParaRPr lang="en-US"/>
        </a:p>
      </dgm:t>
    </dgm:pt>
    <dgm:pt modelId="{3CB9AF5A-1D7D-492F-A3EA-56049059C21B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5. Enforces accountability</a:t>
          </a:r>
        </a:p>
      </dgm:t>
    </dgm:pt>
    <dgm:pt modelId="{777BDA4C-4D45-401F-9B75-95E8C2191DF5}" type="parTrans" cxnId="{97C76CE5-3C84-419B-BBF8-560D0EA7B9B5}">
      <dgm:prSet/>
      <dgm:spPr/>
      <dgm:t>
        <a:bodyPr/>
        <a:lstStyle/>
        <a:p>
          <a:endParaRPr lang="en-US"/>
        </a:p>
      </dgm:t>
    </dgm:pt>
    <dgm:pt modelId="{3243666B-17C6-42DE-9991-A33B9BC47D47}" type="sibTrans" cxnId="{97C76CE5-3C84-419B-BBF8-560D0EA7B9B5}">
      <dgm:prSet/>
      <dgm:spPr/>
      <dgm:t>
        <a:bodyPr/>
        <a:lstStyle/>
        <a:p>
          <a:endParaRPr lang="en-US"/>
        </a:p>
      </dgm:t>
    </dgm:pt>
    <dgm:pt modelId="{379A0A0B-0820-4EDB-85E8-5492D9DC9779}">
      <dgm:prSet/>
      <dgm:spPr/>
      <dgm:t>
        <a:bodyPr/>
        <a:lstStyle/>
        <a:p>
          <a:pPr rtl="0"/>
          <a:r>
            <a:rPr lang="en-US" b="1" dirty="0">
              <a:latin typeface="Arial" pitchFamily="34" charset="0"/>
              <a:cs typeface="Arial" pitchFamily="34" charset="0"/>
            </a:rPr>
            <a:t>Risk Assessment</a:t>
          </a:r>
        </a:p>
      </dgm:t>
    </dgm:pt>
    <dgm:pt modelId="{E7D5FF62-9EBD-4F6B-9B49-B4A65324CF08}" type="parTrans" cxnId="{EA6F76C0-A807-4E24-8BE5-E6AB8EA2F6BE}">
      <dgm:prSet/>
      <dgm:spPr/>
      <dgm:t>
        <a:bodyPr/>
        <a:lstStyle/>
        <a:p>
          <a:endParaRPr lang="en-US"/>
        </a:p>
      </dgm:t>
    </dgm:pt>
    <dgm:pt modelId="{04505DF4-1CC1-414C-9575-B80700146AD6}" type="sibTrans" cxnId="{EA6F76C0-A807-4E24-8BE5-E6AB8EA2F6BE}">
      <dgm:prSet/>
      <dgm:spPr/>
      <dgm:t>
        <a:bodyPr/>
        <a:lstStyle/>
        <a:p>
          <a:endParaRPr lang="en-US"/>
        </a:p>
      </dgm:t>
    </dgm:pt>
    <dgm:pt modelId="{FCC0227B-9B84-457F-A0D1-AAB7200C4D05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6. Specifies suitable objectives</a:t>
          </a:r>
        </a:p>
      </dgm:t>
    </dgm:pt>
    <dgm:pt modelId="{A569D0F6-186D-419C-8281-0FDFA97BC330}" type="parTrans" cxnId="{420D96E9-80EF-407F-8EAD-8C7ADD8D8D90}">
      <dgm:prSet/>
      <dgm:spPr/>
      <dgm:t>
        <a:bodyPr/>
        <a:lstStyle/>
        <a:p>
          <a:endParaRPr lang="en-US"/>
        </a:p>
      </dgm:t>
    </dgm:pt>
    <dgm:pt modelId="{7D232E39-E231-4AC3-88D6-84B2EB5CB11B}" type="sibTrans" cxnId="{420D96E9-80EF-407F-8EAD-8C7ADD8D8D90}">
      <dgm:prSet/>
      <dgm:spPr/>
      <dgm:t>
        <a:bodyPr/>
        <a:lstStyle/>
        <a:p>
          <a:endParaRPr lang="en-US"/>
        </a:p>
      </dgm:t>
    </dgm:pt>
    <dgm:pt modelId="{416879D8-385F-4278-800B-9DA38F30341D}">
      <dgm:prSet custT="1"/>
      <dgm:spPr/>
      <dgm:t>
        <a:bodyPr/>
        <a:lstStyle/>
        <a:p>
          <a:pPr rtl="0"/>
          <a:r>
            <a:rPr lang="en-US" sz="1100" dirty="0">
              <a:latin typeface="Arial" pitchFamily="34" charset="0"/>
              <a:cs typeface="Arial" pitchFamily="34" charset="0"/>
            </a:rPr>
            <a:t>7. Identifies and analyzes risk</a:t>
          </a:r>
        </a:p>
      </dgm:t>
    </dgm:pt>
    <dgm:pt modelId="{9C20A50B-952E-4BFA-A3B4-A4306613AA97}" type="parTrans" cxnId="{98A4824D-5D84-4876-9571-331759C1087B}">
      <dgm:prSet/>
      <dgm:spPr/>
      <dgm:t>
        <a:bodyPr/>
        <a:lstStyle/>
        <a:p>
          <a:endParaRPr lang="en-US"/>
        </a:p>
      </dgm:t>
    </dgm:pt>
    <dgm:pt modelId="{E0CF4552-B7E6-4CD7-AD38-462FB4598CED}" type="sibTrans" cxnId="{98A4824D-5D84-4876-9571-331759C1087B}">
      <dgm:prSet/>
      <dgm:spPr/>
      <dgm:t>
        <a:bodyPr/>
        <a:lstStyle/>
        <a:p>
          <a:endParaRPr lang="en-US"/>
        </a:p>
      </dgm:t>
    </dgm:pt>
    <dgm:pt modelId="{878282ED-F986-4CE6-A70E-029DD0A5D979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8. Assesses fraud risk</a:t>
          </a:r>
        </a:p>
      </dgm:t>
    </dgm:pt>
    <dgm:pt modelId="{74198207-30FE-49F7-A512-1E0DB5CA21B8}" type="parTrans" cxnId="{543D565D-2B0D-475C-B85A-E618D3EF9EC3}">
      <dgm:prSet/>
      <dgm:spPr/>
      <dgm:t>
        <a:bodyPr/>
        <a:lstStyle/>
        <a:p>
          <a:endParaRPr lang="en-US"/>
        </a:p>
      </dgm:t>
    </dgm:pt>
    <dgm:pt modelId="{0873F956-0FDC-4836-BD6B-EFBB288181EF}" type="sibTrans" cxnId="{543D565D-2B0D-475C-B85A-E618D3EF9EC3}">
      <dgm:prSet/>
      <dgm:spPr/>
      <dgm:t>
        <a:bodyPr/>
        <a:lstStyle/>
        <a:p>
          <a:endParaRPr lang="en-US"/>
        </a:p>
      </dgm:t>
    </dgm:pt>
    <dgm:pt modelId="{0ADFF8AF-8AE4-454A-AFAE-54AD7FE0335C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9. Identifies and analyzes significant change</a:t>
          </a:r>
        </a:p>
      </dgm:t>
    </dgm:pt>
    <dgm:pt modelId="{93C88D01-0E6C-4A2D-955F-C2FAEEFAE615}" type="parTrans" cxnId="{A69D2D4D-79BD-4016-961F-C63E33145697}">
      <dgm:prSet/>
      <dgm:spPr/>
      <dgm:t>
        <a:bodyPr/>
        <a:lstStyle/>
        <a:p>
          <a:endParaRPr lang="en-US"/>
        </a:p>
      </dgm:t>
    </dgm:pt>
    <dgm:pt modelId="{F2092C4D-B8EC-4E8C-9D12-5D6FD284D780}" type="sibTrans" cxnId="{A69D2D4D-79BD-4016-961F-C63E33145697}">
      <dgm:prSet/>
      <dgm:spPr/>
      <dgm:t>
        <a:bodyPr/>
        <a:lstStyle/>
        <a:p>
          <a:endParaRPr lang="en-US"/>
        </a:p>
      </dgm:t>
    </dgm:pt>
    <dgm:pt modelId="{E11F332D-1CB0-406D-8A3A-8F1348F84FE3}">
      <dgm:prSet/>
      <dgm:spPr/>
      <dgm:t>
        <a:bodyPr/>
        <a:lstStyle/>
        <a:p>
          <a:pPr rtl="0"/>
          <a:r>
            <a:rPr lang="en-US" b="1" dirty="0">
              <a:latin typeface="Arial" pitchFamily="34" charset="0"/>
              <a:cs typeface="Arial" pitchFamily="34" charset="0"/>
            </a:rPr>
            <a:t>Control Activities</a:t>
          </a:r>
        </a:p>
      </dgm:t>
    </dgm:pt>
    <dgm:pt modelId="{CFC3B95E-F1DB-48FE-A695-B2E683FA7DFB}" type="parTrans" cxnId="{A4BA952F-17B3-458D-A1F9-5CBEEE1C4359}">
      <dgm:prSet/>
      <dgm:spPr/>
      <dgm:t>
        <a:bodyPr/>
        <a:lstStyle/>
        <a:p>
          <a:endParaRPr lang="en-US"/>
        </a:p>
      </dgm:t>
    </dgm:pt>
    <dgm:pt modelId="{7F2ADFAC-3F22-4042-B82D-F1173B2804CA}" type="sibTrans" cxnId="{A4BA952F-17B3-458D-A1F9-5CBEEE1C4359}">
      <dgm:prSet/>
      <dgm:spPr/>
      <dgm:t>
        <a:bodyPr/>
        <a:lstStyle/>
        <a:p>
          <a:endParaRPr lang="en-US"/>
        </a:p>
      </dgm:t>
    </dgm:pt>
    <dgm:pt modelId="{960BBA72-4A5E-48AF-88E3-F6C5C488EFC5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10. Selects and develops control activities</a:t>
          </a:r>
        </a:p>
      </dgm:t>
    </dgm:pt>
    <dgm:pt modelId="{150E4761-35F2-4B13-829B-B860A38883FC}" type="parTrans" cxnId="{251F643A-7E63-494D-994E-86F386B3B032}">
      <dgm:prSet/>
      <dgm:spPr/>
      <dgm:t>
        <a:bodyPr/>
        <a:lstStyle/>
        <a:p>
          <a:endParaRPr lang="en-US"/>
        </a:p>
      </dgm:t>
    </dgm:pt>
    <dgm:pt modelId="{4ABF4081-5849-4F14-A28D-1830FE798B67}" type="sibTrans" cxnId="{251F643A-7E63-494D-994E-86F386B3B032}">
      <dgm:prSet/>
      <dgm:spPr/>
      <dgm:t>
        <a:bodyPr/>
        <a:lstStyle/>
        <a:p>
          <a:endParaRPr lang="en-US"/>
        </a:p>
      </dgm:t>
    </dgm:pt>
    <dgm:pt modelId="{42FA10DF-796D-4ED1-A7BC-07E7C2610DE0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11. Selects and develops general controls over technology</a:t>
          </a:r>
        </a:p>
      </dgm:t>
    </dgm:pt>
    <dgm:pt modelId="{B304EE21-9381-4F15-98A7-25287D332692}" type="parTrans" cxnId="{D38D94CC-33EE-473B-968A-2D1CA73B753B}">
      <dgm:prSet/>
      <dgm:spPr/>
      <dgm:t>
        <a:bodyPr/>
        <a:lstStyle/>
        <a:p>
          <a:endParaRPr lang="en-US"/>
        </a:p>
      </dgm:t>
    </dgm:pt>
    <dgm:pt modelId="{293A038E-5D1C-4F65-B306-A93D7FFB6497}" type="sibTrans" cxnId="{D38D94CC-33EE-473B-968A-2D1CA73B753B}">
      <dgm:prSet/>
      <dgm:spPr/>
      <dgm:t>
        <a:bodyPr/>
        <a:lstStyle/>
        <a:p>
          <a:endParaRPr lang="en-US"/>
        </a:p>
      </dgm:t>
    </dgm:pt>
    <dgm:pt modelId="{CEF08EFA-EE87-4E75-A9D8-9ADE264C0396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12. Deploys through policies and procedures</a:t>
          </a:r>
        </a:p>
      </dgm:t>
    </dgm:pt>
    <dgm:pt modelId="{A108DF86-E885-407E-9884-8C25730DB97F}" type="parTrans" cxnId="{A316D709-804D-4C32-B517-201D33702052}">
      <dgm:prSet/>
      <dgm:spPr/>
      <dgm:t>
        <a:bodyPr/>
        <a:lstStyle/>
        <a:p>
          <a:endParaRPr lang="en-US"/>
        </a:p>
      </dgm:t>
    </dgm:pt>
    <dgm:pt modelId="{E7486902-363D-4610-8E7F-D7D625C67604}" type="sibTrans" cxnId="{A316D709-804D-4C32-B517-201D33702052}">
      <dgm:prSet/>
      <dgm:spPr/>
      <dgm:t>
        <a:bodyPr/>
        <a:lstStyle/>
        <a:p>
          <a:endParaRPr lang="en-US"/>
        </a:p>
      </dgm:t>
    </dgm:pt>
    <dgm:pt modelId="{A8B019F6-660F-4514-9FF4-5BBD7667C0F3}">
      <dgm:prSet/>
      <dgm:spPr/>
      <dgm:t>
        <a:bodyPr/>
        <a:lstStyle/>
        <a:p>
          <a:pPr rtl="0"/>
          <a:r>
            <a:rPr lang="en-US" b="1" dirty="0">
              <a:latin typeface="Arial" pitchFamily="34" charset="0"/>
              <a:cs typeface="Arial" pitchFamily="34" charset="0"/>
            </a:rPr>
            <a:t>Information &amp; Communication</a:t>
          </a:r>
        </a:p>
      </dgm:t>
    </dgm:pt>
    <dgm:pt modelId="{7CFE8E77-AB45-4C8C-B645-0E5020408D5D}" type="parTrans" cxnId="{37ACFE08-C01C-4E3D-A312-93B728B119D5}">
      <dgm:prSet/>
      <dgm:spPr/>
      <dgm:t>
        <a:bodyPr/>
        <a:lstStyle/>
        <a:p>
          <a:endParaRPr lang="en-US"/>
        </a:p>
      </dgm:t>
    </dgm:pt>
    <dgm:pt modelId="{59FC0408-26D6-4DAB-B0AD-0AFF3801F458}" type="sibTrans" cxnId="{37ACFE08-C01C-4E3D-A312-93B728B119D5}">
      <dgm:prSet/>
      <dgm:spPr/>
      <dgm:t>
        <a:bodyPr/>
        <a:lstStyle/>
        <a:p>
          <a:endParaRPr lang="en-US"/>
        </a:p>
      </dgm:t>
    </dgm:pt>
    <dgm:pt modelId="{ADE56993-9776-48B5-84D0-16C00731A272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13. Uses relevant information</a:t>
          </a:r>
        </a:p>
      </dgm:t>
    </dgm:pt>
    <dgm:pt modelId="{12EF530A-D26F-4323-94D6-C441B8FBC2BA}" type="parTrans" cxnId="{EA2B4DD1-4930-419B-9C73-BC7C5D9CAF0A}">
      <dgm:prSet/>
      <dgm:spPr/>
      <dgm:t>
        <a:bodyPr/>
        <a:lstStyle/>
        <a:p>
          <a:endParaRPr lang="en-US"/>
        </a:p>
      </dgm:t>
    </dgm:pt>
    <dgm:pt modelId="{CD7673AB-00F1-417C-8378-91D487CB5D81}" type="sibTrans" cxnId="{EA2B4DD1-4930-419B-9C73-BC7C5D9CAF0A}">
      <dgm:prSet/>
      <dgm:spPr/>
      <dgm:t>
        <a:bodyPr/>
        <a:lstStyle/>
        <a:p>
          <a:endParaRPr lang="en-US"/>
        </a:p>
      </dgm:t>
    </dgm:pt>
    <dgm:pt modelId="{ABEA48F5-31ED-4344-97C2-BD31464B2C69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14. Communicates internally</a:t>
          </a:r>
        </a:p>
      </dgm:t>
    </dgm:pt>
    <dgm:pt modelId="{7124D47F-B09D-4E4B-AEC1-05A6CDE34C38}" type="parTrans" cxnId="{67B65D7A-927C-4F0F-9267-ACCEDB9ED474}">
      <dgm:prSet/>
      <dgm:spPr/>
      <dgm:t>
        <a:bodyPr/>
        <a:lstStyle/>
        <a:p>
          <a:endParaRPr lang="en-US"/>
        </a:p>
      </dgm:t>
    </dgm:pt>
    <dgm:pt modelId="{AFE28797-183B-4D10-B968-80E78028C912}" type="sibTrans" cxnId="{67B65D7A-927C-4F0F-9267-ACCEDB9ED474}">
      <dgm:prSet/>
      <dgm:spPr/>
      <dgm:t>
        <a:bodyPr/>
        <a:lstStyle/>
        <a:p>
          <a:endParaRPr lang="en-US"/>
        </a:p>
      </dgm:t>
    </dgm:pt>
    <dgm:pt modelId="{311D6573-3E44-4064-B079-DA7F23327691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15. Communicates externally</a:t>
          </a:r>
        </a:p>
      </dgm:t>
    </dgm:pt>
    <dgm:pt modelId="{B4636ED2-AD23-4DAF-A98F-0B0F77ACB64A}" type="parTrans" cxnId="{0E20BEAE-5E3F-4BFE-8A1A-0A7F21DB7561}">
      <dgm:prSet/>
      <dgm:spPr/>
      <dgm:t>
        <a:bodyPr/>
        <a:lstStyle/>
        <a:p>
          <a:endParaRPr lang="en-US"/>
        </a:p>
      </dgm:t>
    </dgm:pt>
    <dgm:pt modelId="{33180DFA-2DC0-4868-9A67-8446AF116739}" type="sibTrans" cxnId="{0E20BEAE-5E3F-4BFE-8A1A-0A7F21DB7561}">
      <dgm:prSet/>
      <dgm:spPr/>
      <dgm:t>
        <a:bodyPr/>
        <a:lstStyle/>
        <a:p>
          <a:endParaRPr lang="en-US"/>
        </a:p>
      </dgm:t>
    </dgm:pt>
    <dgm:pt modelId="{9496EAE8-90E1-4064-9FFA-86D3ADFA8055}">
      <dgm:prSet/>
      <dgm:spPr/>
      <dgm:t>
        <a:bodyPr/>
        <a:lstStyle/>
        <a:p>
          <a:pPr rtl="0"/>
          <a:r>
            <a:rPr lang="en-US" b="1" dirty="0">
              <a:latin typeface="Arial" pitchFamily="34" charset="0"/>
              <a:cs typeface="Arial" pitchFamily="34" charset="0"/>
            </a:rPr>
            <a:t>Monitoring Activities</a:t>
          </a:r>
        </a:p>
      </dgm:t>
    </dgm:pt>
    <dgm:pt modelId="{5D34366F-3CED-41EE-91E1-8ADB14C5546D}" type="parTrans" cxnId="{2A6B32F7-7256-4E76-AEFA-034EAB0E8F5B}">
      <dgm:prSet/>
      <dgm:spPr/>
      <dgm:t>
        <a:bodyPr/>
        <a:lstStyle/>
        <a:p>
          <a:endParaRPr lang="en-US"/>
        </a:p>
      </dgm:t>
    </dgm:pt>
    <dgm:pt modelId="{2A3FD096-A7C7-4559-B31F-2E93B7AC3DC4}" type="sibTrans" cxnId="{2A6B32F7-7256-4E76-AEFA-034EAB0E8F5B}">
      <dgm:prSet/>
      <dgm:spPr/>
      <dgm:t>
        <a:bodyPr/>
        <a:lstStyle/>
        <a:p>
          <a:endParaRPr lang="en-US"/>
        </a:p>
      </dgm:t>
    </dgm:pt>
    <dgm:pt modelId="{1A7DF679-90A8-4F3D-915D-9DB3F7B378A9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16. Conducts ongoing and/or separate evaluations</a:t>
          </a:r>
        </a:p>
      </dgm:t>
    </dgm:pt>
    <dgm:pt modelId="{52D1C8C4-8715-4DC1-AF5E-8776F6EE3514}" type="parTrans" cxnId="{FC9D45DE-2619-47A6-8922-54363A2FC965}">
      <dgm:prSet/>
      <dgm:spPr/>
      <dgm:t>
        <a:bodyPr/>
        <a:lstStyle/>
        <a:p>
          <a:endParaRPr lang="en-US"/>
        </a:p>
      </dgm:t>
    </dgm:pt>
    <dgm:pt modelId="{597A289E-47D0-49B4-B750-547BB1DDB641}" type="sibTrans" cxnId="{FC9D45DE-2619-47A6-8922-54363A2FC965}">
      <dgm:prSet/>
      <dgm:spPr/>
      <dgm:t>
        <a:bodyPr/>
        <a:lstStyle/>
        <a:p>
          <a:endParaRPr lang="en-US"/>
        </a:p>
      </dgm:t>
    </dgm:pt>
    <dgm:pt modelId="{4CAAC512-4AF1-46A9-9883-4D0FC93FDEE6}">
      <dgm:prSet/>
      <dgm:spPr/>
      <dgm:t>
        <a:bodyPr/>
        <a:lstStyle/>
        <a:p>
          <a:pPr rtl="0"/>
          <a:r>
            <a:rPr lang="en-US" dirty="0">
              <a:latin typeface="Arial" pitchFamily="34" charset="0"/>
              <a:cs typeface="Arial" pitchFamily="34" charset="0"/>
            </a:rPr>
            <a:t>17. Evaluates and communicates deficiencies</a:t>
          </a:r>
        </a:p>
      </dgm:t>
    </dgm:pt>
    <dgm:pt modelId="{E4D2430B-CC08-46B2-840E-2DF799C954B2}" type="parTrans" cxnId="{4BA57D1E-0EEE-48B0-81AF-9B14560EF1CE}">
      <dgm:prSet/>
      <dgm:spPr/>
      <dgm:t>
        <a:bodyPr/>
        <a:lstStyle/>
        <a:p>
          <a:endParaRPr lang="en-US"/>
        </a:p>
      </dgm:t>
    </dgm:pt>
    <dgm:pt modelId="{09B63939-B91C-45BA-8A34-F9B71BDBB0C7}" type="sibTrans" cxnId="{4BA57D1E-0EEE-48B0-81AF-9B14560EF1CE}">
      <dgm:prSet/>
      <dgm:spPr/>
      <dgm:t>
        <a:bodyPr/>
        <a:lstStyle/>
        <a:p>
          <a:endParaRPr lang="en-US"/>
        </a:p>
      </dgm:t>
    </dgm:pt>
    <dgm:pt modelId="{69D04A34-4D32-4891-B5CA-BC66C407479E}">
      <dgm:prSet/>
      <dgm:spPr/>
      <dgm:t>
        <a:bodyPr/>
        <a:lstStyle/>
        <a:p>
          <a:pPr algn="ctr" rtl="0"/>
          <a:r>
            <a:rPr lang="en-US" dirty="0">
              <a:latin typeface="Arial" pitchFamily="34" charset="0"/>
              <a:cs typeface="Arial" pitchFamily="34" charset="0"/>
            </a:rPr>
            <a:t>1. Demonstrates commitment to integrity and ethical values</a:t>
          </a:r>
        </a:p>
      </dgm:t>
    </dgm:pt>
    <dgm:pt modelId="{BC7B8998-99D2-45E3-B71A-33B23545F54F}" type="sibTrans" cxnId="{C7ECDCAA-F914-4C63-9C84-558DF64C08C4}">
      <dgm:prSet/>
      <dgm:spPr/>
      <dgm:t>
        <a:bodyPr/>
        <a:lstStyle/>
        <a:p>
          <a:endParaRPr lang="en-US"/>
        </a:p>
      </dgm:t>
    </dgm:pt>
    <dgm:pt modelId="{36B829B8-3FC1-48D4-BEB7-2F7901CFC3ED}" type="parTrans" cxnId="{C7ECDCAA-F914-4C63-9C84-558DF64C08C4}">
      <dgm:prSet/>
      <dgm:spPr/>
      <dgm:t>
        <a:bodyPr/>
        <a:lstStyle/>
        <a:p>
          <a:endParaRPr lang="en-US"/>
        </a:p>
      </dgm:t>
    </dgm:pt>
    <dgm:pt modelId="{103B2CAE-00F4-4D9C-A7A1-B9EAC09DAF67}" type="pres">
      <dgm:prSet presAssocID="{2518958D-E4D9-4A6F-AC77-DBB6F09628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29E842-B009-4B61-9951-948E86E23626}" type="pres">
      <dgm:prSet presAssocID="{37B1155D-7196-4357-9FA4-8BECB73544F3}" presName="root" presStyleCnt="0"/>
      <dgm:spPr/>
    </dgm:pt>
    <dgm:pt modelId="{14D1DB95-49E3-4BE3-A9BD-1592FA4B9A5C}" type="pres">
      <dgm:prSet presAssocID="{37B1155D-7196-4357-9FA4-8BECB73544F3}" presName="rootComposite" presStyleCnt="0"/>
      <dgm:spPr/>
    </dgm:pt>
    <dgm:pt modelId="{7781E20D-B7AF-4F22-AD3E-DAA8A257FA87}" type="pres">
      <dgm:prSet presAssocID="{37B1155D-7196-4357-9FA4-8BECB73544F3}" presName="rootText" presStyleLbl="node1" presStyleIdx="0" presStyleCnt="5"/>
      <dgm:spPr/>
    </dgm:pt>
    <dgm:pt modelId="{B0328DDF-1662-497C-9B4F-BE822A7C2352}" type="pres">
      <dgm:prSet presAssocID="{37B1155D-7196-4357-9FA4-8BECB73544F3}" presName="rootConnector" presStyleLbl="node1" presStyleIdx="0" presStyleCnt="5"/>
      <dgm:spPr/>
    </dgm:pt>
    <dgm:pt modelId="{2E4D9343-D3CC-41B2-977B-3C7BB0B2EAB5}" type="pres">
      <dgm:prSet presAssocID="{37B1155D-7196-4357-9FA4-8BECB73544F3}" presName="childShape" presStyleCnt="0"/>
      <dgm:spPr/>
    </dgm:pt>
    <dgm:pt modelId="{4D8F5C1A-920C-4D83-A928-077BA692EE17}" type="pres">
      <dgm:prSet presAssocID="{36B829B8-3FC1-48D4-BEB7-2F7901CFC3ED}" presName="Name13" presStyleLbl="parChTrans1D2" presStyleIdx="0" presStyleCnt="17"/>
      <dgm:spPr/>
    </dgm:pt>
    <dgm:pt modelId="{6EF6A2BC-EAC7-46F5-A4B8-2BC8B3271EEE}" type="pres">
      <dgm:prSet presAssocID="{69D04A34-4D32-4891-B5CA-BC66C407479E}" presName="childText" presStyleLbl="bgAcc1" presStyleIdx="0" presStyleCnt="17">
        <dgm:presLayoutVars>
          <dgm:bulletEnabled val="1"/>
        </dgm:presLayoutVars>
      </dgm:prSet>
      <dgm:spPr/>
    </dgm:pt>
    <dgm:pt modelId="{380C6C94-EDCA-43CE-B49F-3AA3E9FE22AA}" type="pres">
      <dgm:prSet presAssocID="{A1FF7A9A-EE9A-485B-A262-BE90D4036740}" presName="Name13" presStyleLbl="parChTrans1D2" presStyleIdx="1" presStyleCnt="17"/>
      <dgm:spPr/>
    </dgm:pt>
    <dgm:pt modelId="{05443876-15DE-472A-9B9F-742DB18646D2}" type="pres">
      <dgm:prSet presAssocID="{2EAD6BA7-7A24-4551-A8A1-3DC61716018E}" presName="childText" presStyleLbl="bgAcc1" presStyleIdx="1" presStyleCnt="17">
        <dgm:presLayoutVars>
          <dgm:bulletEnabled val="1"/>
        </dgm:presLayoutVars>
      </dgm:prSet>
      <dgm:spPr/>
    </dgm:pt>
    <dgm:pt modelId="{3CBE5328-51D9-449B-A4D4-C99CCB5A2AE3}" type="pres">
      <dgm:prSet presAssocID="{153D0056-6A6D-49AB-AEB0-061A6F45DF84}" presName="Name13" presStyleLbl="parChTrans1D2" presStyleIdx="2" presStyleCnt="17"/>
      <dgm:spPr/>
    </dgm:pt>
    <dgm:pt modelId="{06E6E5E9-89AD-408B-8FC7-66D063F4029A}" type="pres">
      <dgm:prSet presAssocID="{0B00C3CC-86A4-4DDB-AC37-B6C4BE0FC557}" presName="childText" presStyleLbl="bgAcc1" presStyleIdx="2" presStyleCnt="17">
        <dgm:presLayoutVars>
          <dgm:bulletEnabled val="1"/>
        </dgm:presLayoutVars>
      </dgm:prSet>
      <dgm:spPr/>
    </dgm:pt>
    <dgm:pt modelId="{9D91C16C-56E6-4E08-B011-FFF7AB99C439}" type="pres">
      <dgm:prSet presAssocID="{46B4FBCE-C5A7-4116-8262-565A2486D531}" presName="Name13" presStyleLbl="parChTrans1D2" presStyleIdx="3" presStyleCnt="17"/>
      <dgm:spPr/>
    </dgm:pt>
    <dgm:pt modelId="{53FC00CC-5716-4F08-A057-FC5F4729E967}" type="pres">
      <dgm:prSet presAssocID="{29B94575-4E6C-4E2D-BFEC-BC735FE10F50}" presName="childText" presStyleLbl="bgAcc1" presStyleIdx="3" presStyleCnt="17">
        <dgm:presLayoutVars>
          <dgm:bulletEnabled val="1"/>
        </dgm:presLayoutVars>
      </dgm:prSet>
      <dgm:spPr/>
    </dgm:pt>
    <dgm:pt modelId="{3D04677F-26E1-47D5-AEB6-BB60AFC74904}" type="pres">
      <dgm:prSet presAssocID="{777BDA4C-4D45-401F-9B75-95E8C2191DF5}" presName="Name13" presStyleLbl="parChTrans1D2" presStyleIdx="4" presStyleCnt="17"/>
      <dgm:spPr/>
    </dgm:pt>
    <dgm:pt modelId="{37C940B5-FEDD-4F6F-85E8-91505742E484}" type="pres">
      <dgm:prSet presAssocID="{3CB9AF5A-1D7D-492F-A3EA-56049059C21B}" presName="childText" presStyleLbl="bgAcc1" presStyleIdx="4" presStyleCnt="17">
        <dgm:presLayoutVars>
          <dgm:bulletEnabled val="1"/>
        </dgm:presLayoutVars>
      </dgm:prSet>
      <dgm:spPr/>
    </dgm:pt>
    <dgm:pt modelId="{8A06DB96-E21F-4580-98BC-5A713E4D03DD}" type="pres">
      <dgm:prSet presAssocID="{379A0A0B-0820-4EDB-85E8-5492D9DC9779}" presName="root" presStyleCnt="0"/>
      <dgm:spPr/>
    </dgm:pt>
    <dgm:pt modelId="{A3A2ACDA-3BE1-4F00-8B4E-ABF246FD2E45}" type="pres">
      <dgm:prSet presAssocID="{379A0A0B-0820-4EDB-85E8-5492D9DC9779}" presName="rootComposite" presStyleCnt="0"/>
      <dgm:spPr/>
    </dgm:pt>
    <dgm:pt modelId="{0685C621-1ACF-4BCD-9FD0-4B1208478772}" type="pres">
      <dgm:prSet presAssocID="{379A0A0B-0820-4EDB-85E8-5492D9DC9779}" presName="rootText" presStyleLbl="node1" presStyleIdx="1" presStyleCnt="5"/>
      <dgm:spPr/>
    </dgm:pt>
    <dgm:pt modelId="{714215B7-5D71-4602-A73D-336D85FCEED1}" type="pres">
      <dgm:prSet presAssocID="{379A0A0B-0820-4EDB-85E8-5492D9DC9779}" presName="rootConnector" presStyleLbl="node1" presStyleIdx="1" presStyleCnt="5"/>
      <dgm:spPr/>
    </dgm:pt>
    <dgm:pt modelId="{36FC544B-0F02-4A7D-A70C-C042BAD5E900}" type="pres">
      <dgm:prSet presAssocID="{379A0A0B-0820-4EDB-85E8-5492D9DC9779}" presName="childShape" presStyleCnt="0"/>
      <dgm:spPr/>
    </dgm:pt>
    <dgm:pt modelId="{BB3A433A-60BE-4E68-82FE-9D353DE14ECF}" type="pres">
      <dgm:prSet presAssocID="{A569D0F6-186D-419C-8281-0FDFA97BC330}" presName="Name13" presStyleLbl="parChTrans1D2" presStyleIdx="5" presStyleCnt="17"/>
      <dgm:spPr/>
    </dgm:pt>
    <dgm:pt modelId="{95589348-83FC-456A-94A4-E33DD8A52C7B}" type="pres">
      <dgm:prSet presAssocID="{FCC0227B-9B84-457F-A0D1-AAB7200C4D05}" presName="childText" presStyleLbl="bgAcc1" presStyleIdx="5" presStyleCnt="17">
        <dgm:presLayoutVars>
          <dgm:bulletEnabled val="1"/>
        </dgm:presLayoutVars>
      </dgm:prSet>
      <dgm:spPr/>
    </dgm:pt>
    <dgm:pt modelId="{3FBB014D-0883-4C0E-B1AE-18B6663DB9A0}" type="pres">
      <dgm:prSet presAssocID="{9C20A50B-952E-4BFA-A3B4-A4306613AA97}" presName="Name13" presStyleLbl="parChTrans1D2" presStyleIdx="6" presStyleCnt="17"/>
      <dgm:spPr/>
    </dgm:pt>
    <dgm:pt modelId="{19590F83-6429-4E02-B341-6572F3B84744}" type="pres">
      <dgm:prSet presAssocID="{416879D8-385F-4278-800B-9DA38F30341D}" presName="childText" presStyleLbl="bgAcc1" presStyleIdx="6" presStyleCnt="17">
        <dgm:presLayoutVars>
          <dgm:bulletEnabled val="1"/>
        </dgm:presLayoutVars>
      </dgm:prSet>
      <dgm:spPr/>
    </dgm:pt>
    <dgm:pt modelId="{4E29D777-DEFA-443E-9415-DE6CBC1B3571}" type="pres">
      <dgm:prSet presAssocID="{74198207-30FE-49F7-A512-1E0DB5CA21B8}" presName="Name13" presStyleLbl="parChTrans1D2" presStyleIdx="7" presStyleCnt="17"/>
      <dgm:spPr/>
    </dgm:pt>
    <dgm:pt modelId="{63E6A679-976A-4E93-B103-EE102ED881D5}" type="pres">
      <dgm:prSet presAssocID="{878282ED-F986-4CE6-A70E-029DD0A5D979}" presName="childText" presStyleLbl="bgAcc1" presStyleIdx="7" presStyleCnt="17">
        <dgm:presLayoutVars>
          <dgm:bulletEnabled val="1"/>
        </dgm:presLayoutVars>
      </dgm:prSet>
      <dgm:spPr/>
    </dgm:pt>
    <dgm:pt modelId="{FC08E47B-C29A-468B-8D47-D1679F10EC84}" type="pres">
      <dgm:prSet presAssocID="{93C88D01-0E6C-4A2D-955F-C2FAEEFAE615}" presName="Name13" presStyleLbl="parChTrans1D2" presStyleIdx="8" presStyleCnt="17"/>
      <dgm:spPr/>
    </dgm:pt>
    <dgm:pt modelId="{1D74BEB4-8211-4795-BF1F-EC41DC7CB474}" type="pres">
      <dgm:prSet presAssocID="{0ADFF8AF-8AE4-454A-AFAE-54AD7FE0335C}" presName="childText" presStyleLbl="bgAcc1" presStyleIdx="8" presStyleCnt="17">
        <dgm:presLayoutVars>
          <dgm:bulletEnabled val="1"/>
        </dgm:presLayoutVars>
      </dgm:prSet>
      <dgm:spPr/>
    </dgm:pt>
    <dgm:pt modelId="{A86C7A46-32FC-4F5F-AAE3-2412B633E8B8}" type="pres">
      <dgm:prSet presAssocID="{E11F332D-1CB0-406D-8A3A-8F1348F84FE3}" presName="root" presStyleCnt="0"/>
      <dgm:spPr/>
    </dgm:pt>
    <dgm:pt modelId="{8E62F651-01BB-4847-9EF7-FE932559BA94}" type="pres">
      <dgm:prSet presAssocID="{E11F332D-1CB0-406D-8A3A-8F1348F84FE3}" presName="rootComposite" presStyleCnt="0"/>
      <dgm:spPr/>
    </dgm:pt>
    <dgm:pt modelId="{A914C8C8-9CD0-4722-AC69-C55E01C3CF52}" type="pres">
      <dgm:prSet presAssocID="{E11F332D-1CB0-406D-8A3A-8F1348F84FE3}" presName="rootText" presStyleLbl="node1" presStyleIdx="2" presStyleCnt="5"/>
      <dgm:spPr/>
    </dgm:pt>
    <dgm:pt modelId="{382D79E0-193D-4D38-95ED-DC30F059701B}" type="pres">
      <dgm:prSet presAssocID="{E11F332D-1CB0-406D-8A3A-8F1348F84FE3}" presName="rootConnector" presStyleLbl="node1" presStyleIdx="2" presStyleCnt="5"/>
      <dgm:spPr/>
    </dgm:pt>
    <dgm:pt modelId="{43D05689-EDA2-4B9A-896B-7D35C1524540}" type="pres">
      <dgm:prSet presAssocID="{E11F332D-1CB0-406D-8A3A-8F1348F84FE3}" presName="childShape" presStyleCnt="0"/>
      <dgm:spPr/>
    </dgm:pt>
    <dgm:pt modelId="{777663A9-C8CF-47AA-87D5-AAAB0C25D274}" type="pres">
      <dgm:prSet presAssocID="{150E4761-35F2-4B13-829B-B860A38883FC}" presName="Name13" presStyleLbl="parChTrans1D2" presStyleIdx="9" presStyleCnt="17"/>
      <dgm:spPr/>
    </dgm:pt>
    <dgm:pt modelId="{62A8EFF2-CE1A-4BBF-858C-F2F82365BD6D}" type="pres">
      <dgm:prSet presAssocID="{960BBA72-4A5E-48AF-88E3-F6C5C488EFC5}" presName="childText" presStyleLbl="bgAcc1" presStyleIdx="9" presStyleCnt="17">
        <dgm:presLayoutVars>
          <dgm:bulletEnabled val="1"/>
        </dgm:presLayoutVars>
      </dgm:prSet>
      <dgm:spPr/>
    </dgm:pt>
    <dgm:pt modelId="{3315B1D5-8F68-4EEE-8C77-D5D7A98DD49D}" type="pres">
      <dgm:prSet presAssocID="{B304EE21-9381-4F15-98A7-25287D332692}" presName="Name13" presStyleLbl="parChTrans1D2" presStyleIdx="10" presStyleCnt="17"/>
      <dgm:spPr/>
    </dgm:pt>
    <dgm:pt modelId="{ED30811D-6302-47AA-9BAF-1B9B6FFF63B1}" type="pres">
      <dgm:prSet presAssocID="{42FA10DF-796D-4ED1-A7BC-07E7C2610DE0}" presName="childText" presStyleLbl="bgAcc1" presStyleIdx="10" presStyleCnt="17">
        <dgm:presLayoutVars>
          <dgm:bulletEnabled val="1"/>
        </dgm:presLayoutVars>
      </dgm:prSet>
      <dgm:spPr/>
    </dgm:pt>
    <dgm:pt modelId="{8AB33D5E-3E5D-4708-A146-A8F3A426F1E4}" type="pres">
      <dgm:prSet presAssocID="{A108DF86-E885-407E-9884-8C25730DB97F}" presName="Name13" presStyleLbl="parChTrans1D2" presStyleIdx="11" presStyleCnt="17"/>
      <dgm:spPr/>
    </dgm:pt>
    <dgm:pt modelId="{AF04588B-60F0-45A0-9B94-8AC165328501}" type="pres">
      <dgm:prSet presAssocID="{CEF08EFA-EE87-4E75-A9D8-9ADE264C0396}" presName="childText" presStyleLbl="bgAcc1" presStyleIdx="11" presStyleCnt="17">
        <dgm:presLayoutVars>
          <dgm:bulletEnabled val="1"/>
        </dgm:presLayoutVars>
      </dgm:prSet>
      <dgm:spPr/>
    </dgm:pt>
    <dgm:pt modelId="{FCC80743-B9A5-4398-A02B-C326913A4EEF}" type="pres">
      <dgm:prSet presAssocID="{A8B019F6-660F-4514-9FF4-5BBD7667C0F3}" presName="root" presStyleCnt="0"/>
      <dgm:spPr/>
    </dgm:pt>
    <dgm:pt modelId="{9C675EFC-C5FA-4525-B91C-51D88AEBC85C}" type="pres">
      <dgm:prSet presAssocID="{A8B019F6-660F-4514-9FF4-5BBD7667C0F3}" presName="rootComposite" presStyleCnt="0"/>
      <dgm:spPr/>
    </dgm:pt>
    <dgm:pt modelId="{33DDB9A1-2568-430A-A7FB-FA4FE88161C1}" type="pres">
      <dgm:prSet presAssocID="{A8B019F6-660F-4514-9FF4-5BBD7667C0F3}" presName="rootText" presStyleLbl="node1" presStyleIdx="3" presStyleCnt="5"/>
      <dgm:spPr/>
    </dgm:pt>
    <dgm:pt modelId="{D4975E6C-8AB6-4648-98C2-206A005651EE}" type="pres">
      <dgm:prSet presAssocID="{A8B019F6-660F-4514-9FF4-5BBD7667C0F3}" presName="rootConnector" presStyleLbl="node1" presStyleIdx="3" presStyleCnt="5"/>
      <dgm:spPr/>
    </dgm:pt>
    <dgm:pt modelId="{59A59007-5498-441F-A7B9-8A7BC7798A1C}" type="pres">
      <dgm:prSet presAssocID="{A8B019F6-660F-4514-9FF4-5BBD7667C0F3}" presName="childShape" presStyleCnt="0"/>
      <dgm:spPr/>
    </dgm:pt>
    <dgm:pt modelId="{8EE16F11-C236-4325-B673-FD0B62A9D6E9}" type="pres">
      <dgm:prSet presAssocID="{12EF530A-D26F-4323-94D6-C441B8FBC2BA}" presName="Name13" presStyleLbl="parChTrans1D2" presStyleIdx="12" presStyleCnt="17"/>
      <dgm:spPr/>
    </dgm:pt>
    <dgm:pt modelId="{BE63A7AD-DA21-4C71-80EE-0522B24D2608}" type="pres">
      <dgm:prSet presAssocID="{ADE56993-9776-48B5-84D0-16C00731A272}" presName="childText" presStyleLbl="bgAcc1" presStyleIdx="12" presStyleCnt="17">
        <dgm:presLayoutVars>
          <dgm:bulletEnabled val="1"/>
        </dgm:presLayoutVars>
      </dgm:prSet>
      <dgm:spPr/>
    </dgm:pt>
    <dgm:pt modelId="{0D8F848B-1463-4F5D-968A-682131C409ED}" type="pres">
      <dgm:prSet presAssocID="{7124D47F-B09D-4E4B-AEC1-05A6CDE34C38}" presName="Name13" presStyleLbl="parChTrans1D2" presStyleIdx="13" presStyleCnt="17"/>
      <dgm:spPr/>
    </dgm:pt>
    <dgm:pt modelId="{992C4FDA-5A50-4B23-A958-DB97BA9D114C}" type="pres">
      <dgm:prSet presAssocID="{ABEA48F5-31ED-4344-97C2-BD31464B2C69}" presName="childText" presStyleLbl="bgAcc1" presStyleIdx="13" presStyleCnt="17" custScaleX="99999" custScaleY="78740">
        <dgm:presLayoutVars>
          <dgm:bulletEnabled val="1"/>
        </dgm:presLayoutVars>
      </dgm:prSet>
      <dgm:spPr/>
    </dgm:pt>
    <dgm:pt modelId="{6525C846-016C-4888-B933-9AE0EB37C859}" type="pres">
      <dgm:prSet presAssocID="{B4636ED2-AD23-4DAF-A98F-0B0F77ACB64A}" presName="Name13" presStyleLbl="parChTrans1D2" presStyleIdx="14" presStyleCnt="17"/>
      <dgm:spPr/>
    </dgm:pt>
    <dgm:pt modelId="{2B80E1C5-B780-4EF7-89D4-8CF4CB5A5059}" type="pres">
      <dgm:prSet presAssocID="{311D6573-3E44-4064-B079-DA7F23327691}" presName="childText" presStyleLbl="bgAcc1" presStyleIdx="14" presStyleCnt="17">
        <dgm:presLayoutVars>
          <dgm:bulletEnabled val="1"/>
        </dgm:presLayoutVars>
      </dgm:prSet>
      <dgm:spPr/>
    </dgm:pt>
    <dgm:pt modelId="{4146496A-1F97-4418-BF65-058D18732AEF}" type="pres">
      <dgm:prSet presAssocID="{9496EAE8-90E1-4064-9FFA-86D3ADFA8055}" presName="root" presStyleCnt="0"/>
      <dgm:spPr/>
    </dgm:pt>
    <dgm:pt modelId="{4DB0638A-1D32-42DC-A10D-DC76A969A7C1}" type="pres">
      <dgm:prSet presAssocID="{9496EAE8-90E1-4064-9FFA-86D3ADFA8055}" presName="rootComposite" presStyleCnt="0"/>
      <dgm:spPr/>
    </dgm:pt>
    <dgm:pt modelId="{694E822D-BECF-4DCE-991C-5163C09848E2}" type="pres">
      <dgm:prSet presAssocID="{9496EAE8-90E1-4064-9FFA-86D3ADFA8055}" presName="rootText" presStyleLbl="node1" presStyleIdx="4" presStyleCnt="5"/>
      <dgm:spPr/>
    </dgm:pt>
    <dgm:pt modelId="{A5FF5A73-A94E-47C2-9C0D-B530E8BF89AC}" type="pres">
      <dgm:prSet presAssocID="{9496EAE8-90E1-4064-9FFA-86D3ADFA8055}" presName="rootConnector" presStyleLbl="node1" presStyleIdx="4" presStyleCnt="5"/>
      <dgm:spPr/>
    </dgm:pt>
    <dgm:pt modelId="{E2B07441-1617-431B-ADE8-DEF279174473}" type="pres">
      <dgm:prSet presAssocID="{9496EAE8-90E1-4064-9FFA-86D3ADFA8055}" presName="childShape" presStyleCnt="0"/>
      <dgm:spPr/>
    </dgm:pt>
    <dgm:pt modelId="{87A91AD5-3A91-45A6-BE47-3655B05D5048}" type="pres">
      <dgm:prSet presAssocID="{52D1C8C4-8715-4DC1-AF5E-8776F6EE3514}" presName="Name13" presStyleLbl="parChTrans1D2" presStyleIdx="15" presStyleCnt="17"/>
      <dgm:spPr/>
    </dgm:pt>
    <dgm:pt modelId="{643C4A4B-D20B-416E-B335-6ED5909BAF20}" type="pres">
      <dgm:prSet presAssocID="{1A7DF679-90A8-4F3D-915D-9DB3F7B378A9}" presName="childText" presStyleLbl="bgAcc1" presStyleIdx="15" presStyleCnt="17">
        <dgm:presLayoutVars>
          <dgm:bulletEnabled val="1"/>
        </dgm:presLayoutVars>
      </dgm:prSet>
      <dgm:spPr/>
    </dgm:pt>
    <dgm:pt modelId="{51C2D7C4-8C71-4CA5-9BFE-E7BBF717B9C6}" type="pres">
      <dgm:prSet presAssocID="{E4D2430B-CC08-46B2-840E-2DF799C954B2}" presName="Name13" presStyleLbl="parChTrans1D2" presStyleIdx="16" presStyleCnt="17"/>
      <dgm:spPr/>
    </dgm:pt>
    <dgm:pt modelId="{87706292-7983-4CA4-B9E3-9A1070A1D2BC}" type="pres">
      <dgm:prSet presAssocID="{4CAAC512-4AF1-46A9-9883-4D0FC93FDEE6}" presName="childText" presStyleLbl="bgAcc1" presStyleIdx="16" presStyleCnt="17">
        <dgm:presLayoutVars>
          <dgm:bulletEnabled val="1"/>
        </dgm:presLayoutVars>
      </dgm:prSet>
      <dgm:spPr/>
    </dgm:pt>
  </dgm:ptLst>
  <dgm:cxnLst>
    <dgm:cxn modelId="{F2406CE2-C2F9-4998-B90A-8E442DBA0886}" type="presOf" srcId="{A8B019F6-660F-4514-9FF4-5BBD7667C0F3}" destId="{D4975E6C-8AB6-4648-98C2-206A005651EE}" srcOrd="1" destOrd="0" presId="urn:microsoft.com/office/officeart/2005/8/layout/hierarchy3"/>
    <dgm:cxn modelId="{ECC05F1D-AF0D-49B3-864A-6BBE15385246}" type="presOf" srcId="{29B94575-4E6C-4E2D-BFEC-BC735FE10F50}" destId="{53FC00CC-5716-4F08-A057-FC5F4729E967}" srcOrd="0" destOrd="0" presId="urn:microsoft.com/office/officeart/2005/8/layout/hierarchy3"/>
    <dgm:cxn modelId="{9486AE3F-88C5-41F6-9B40-555E026E4AA9}" type="presOf" srcId="{B4636ED2-AD23-4DAF-A98F-0B0F77ACB64A}" destId="{6525C846-016C-4888-B933-9AE0EB37C859}" srcOrd="0" destOrd="0" presId="urn:microsoft.com/office/officeart/2005/8/layout/hierarchy3"/>
    <dgm:cxn modelId="{1325A6FD-7EFA-4091-AE79-B4ACF83E3312}" type="presOf" srcId="{E4D2430B-CC08-46B2-840E-2DF799C954B2}" destId="{51C2D7C4-8C71-4CA5-9BFE-E7BBF717B9C6}" srcOrd="0" destOrd="0" presId="urn:microsoft.com/office/officeart/2005/8/layout/hierarchy3"/>
    <dgm:cxn modelId="{543D565D-2B0D-475C-B85A-E618D3EF9EC3}" srcId="{379A0A0B-0820-4EDB-85E8-5492D9DC9779}" destId="{878282ED-F986-4CE6-A70E-029DD0A5D979}" srcOrd="2" destOrd="0" parTransId="{74198207-30FE-49F7-A512-1E0DB5CA21B8}" sibTransId="{0873F956-0FDC-4836-BD6B-EFBB288181EF}"/>
    <dgm:cxn modelId="{3E9964BF-BB6F-4BAD-9008-BBC810882EC6}" type="presOf" srcId="{ABEA48F5-31ED-4344-97C2-BD31464B2C69}" destId="{992C4FDA-5A50-4B23-A958-DB97BA9D114C}" srcOrd="0" destOrd="0" presId="urn:microsoft.com/office/officeart/2005/8/layout/hierarchy3"/>
    <dgm:cxn modelId="{053C7F01-2AB9-45D2-AF15-2B0A5AB071C3}" type="presOf" srcId="{ADE56993-9776-48B5-84D0-16C00731A272}" destId="{BE63A7AD-DA21-4C71-80EE-0522B24D2608}" srcOrd="0" destOrd="0" presId="urn:microsoft.com/office/officeart/2005/8/layout/hierarchy3"/>
    <dgm:cxn modelId="{8402B2FF-93BD-46ED-8721-8A73328C52C4}" type="presOf" srcId="{2518958D-E4D9-4A6F-AC77-DBB6F09628D9}" destId="{103B2CAE-00F4-4D9C-A7A1-B9EAC09DAF67}" srcOrd="0" destOrd="0" presId="urn:microsoft.com/office/officeart/2005/8/layout/hierarchy3"/>
    <dgm:cxn modelId="{D15A3539-1B5C-4C73-8845-04D9DBC25877}" type="presOf" srcId="{9C20A50B-952E-4BFA-A3B4-A4306613AA97}" destId="{3FBB014D-0883-4C0E-B1AE-18B6663DB9A0}" srcOrd="0" destOrd="0" presId="urn:microsoft.com/office/officeart/2005/8/layout/hierarchy3"/>
    <dgm:cxn modelId="{D46389FE-BFE3-4332-A3F5-4C2D02B04C55}" type="presOf" srcId="{37B1155D-7196-4357-9FA4-8BECB73544F3}" destId="{B0328DDF-1662-497C-9B4F-BE822A7C2352}" srcOrd="1" destOrd="0" presId="urn:microsoft.com/office/officeart/2005/8/layout/hierarchy3"/>
    <dgm:cxn modelId="{D27B06BC-1E5C-46CF-B51D-EAF215A56120}" type="presOf" srcId="{777BDA4C-4D45-401F-9B75-95E8C2191DF5}" destId="{3D04677F-26E1-47D5-AEB6-BB60AFC74904}" srcOrd="0" destOrd="0" presId="urn:microsoft.com/office/officeart/2005/8/layout/hierarchy3"/>
    <dgm:cxn modelId="{DE3B40A4-D92A-4F0B-A59C-C02254C31EA8}" type="presOf" srcId="{9496EAE8-90E1-4064-9FFA-86D3ADFA8055}" destId="{694E822D-BECF-4DCE-991C-5163C09848E2}" srcOrd="0" destOrd="0" presId="urn:microsoft.com/office/officeart/2005/8/layout/hierarchy3"/>
    <dgm:cxn modelId="{67B65D7A-927C-4F0F-9267-ACCEDB9ED474}" srcId="{A8B019F6-660F-4514-9FF4-5BBD7667C0F3}" destId="{ABEA48F5-31ED-4344-97C2-BD31464B2C69}" srcOrd="1" destOrd="0" parTransId="{7124D47F-B09D-4E4B-AEC1-05A6CDE34C38}" sibTransId="{AFE28797-183B-4D10-B968-80E78028C912}"/>
    <dgm:cxn modelId="{48097551-B0D6-46F9-975F-FA41B2CC65D1}" type="presOf" srcId="{9496EAE8-90E1-4064-9FFA-86D3ADFA8055}" destId="{A5FF5A73-A94E-47C2-9C0D-B530E8BF89AC}" srcOrd="1" destOrd="0" presId="urn:microsoft.com/office/officeart/2005/8/layout/hierarchy3"/>
    <dgm:cxn modelId="{0E20BEAE-5E3F-4BFE-8A1A-0A7F21DB7561}" srcId="{A8B019F6-660F-4514-9FF4-5BBD7667C0F3}" destId="{311D6573-3E44-4064-B079-DA7F23327691}" srcOrd="2" destOrd="0" parTransId="{B4636ED2-AD23-4DAF-A98F-0B0F77ACB64A}" sibTransId="{33180DFA-2DC0-4868-9A67-8446AF116739}"/>
    <dgm:cxn modelId="{E18437C3-7AA8-4998-82DF-1C284F288F72}" type="presOf" srcId="{1A7DF679-90A8-4F3D-915D-9DB3F7B378A9}" destId="{643C4A4B-D20B-416E-B335-6ED5909BAF20}" srcOrd="0" destOrd="0" presId="urn:microsoft.com/office/officeart/2005/8/layout/hierarchy3"/>
    <dgm:cxn modelId="{AC572B8E-8C40-4A86-8EF0-9C3E8D454186}" type="presOf" srcId="{74198207-30FE-49F7-A512-1E0DB5CA21B8}" destId="{4E29D777-DEFA-443E-9415-DE6CBC1B3571}" srcOrd="0" destOrd="0" presId="urn:microsoft.com/office/officeart/2005/8/layout/hierarchy3"/>
    <dgm:cxn modelId="{EA6F76C0-A807-4E24-8BE5-E6AB8EA2F6BE}" srcId="{2518958D-E4D9-4A6F-AC77-DBB6F09628D9}" destId="{379A0A0B-0820-4EDB-85E8-5492D9DC9779}" srcOrd="1" destOrd="0" parTransId="{E7D5FF62-9EBD-4F6B-9B49-B4A65324CF08}" sibTransId="{04505DF4-1CC1-414C-9575-B80700146AD6}"/>
    <dgm:cxn modelId="{2A6B32F7-7256-4E76-AEFA-034EAB0E8F5B}" srcId="{2518958D-E4D9-4A6F-AC77-DBB6F09628D9}" destId="{9496EAE8-90E1-4064-9FFA-86D3ADFA8055}" srcOrd="4" destOrd="0" parTransId="{5D34366F-3CED-41EE-91E1-8ADB14C5546D}" sibTransId="{2A3FD096-A7C7-4559-B31F-2E93B7AC3DC4}"/>
    <dgm:cxn modelId="{5CE5B5D3-5E8C-475A-9339-83E239574708}" type="presOf" srcId="{153D0056-6A6D-49AB-AEB0-061A6F45DF84}" destId="{3CBE5328-51D9-449B-A4D4-C99CCB5A2AE3}" srcOrd="0" destOrd="0" presId="urn:microsoft.com/office/officeart/2005/8/layout/hierarchy3"/>
    <dgm:cxn modelId="{97C76CE5-3C84-419B-BBF8-560D0EA7B9B5}" srcId="{37B1155D-7196-4357-9FA4-8BECB73544F3}" destId="{3CB9AF5A-1D7D-492F-A3EA-56049059C21B}" srcOrd="4" destOrd="0" parTransId="{777BDA4C-4D45-401F-9B75-95E8C2191DF5}" sibTransId="{3243666B-17C6-42DE-9991-A33B9BC47D47}"/>
    <dgm:cxn modelId="{C39E0679-A3CF-46D0-A6A9-21133FF5005E}" type="presOf" srcId="{A8B019F6-660F-4514-9FF4-5BBD7667C0F3}" destId="{33DDB9A1-2568-430A-A7FB-FA4FE88161C1}" srcOrd="0" destOrd="0" presId="urn:microsoft.com/office/officeart/2005/8/layout/hierarchy3"/>
    <dgm:cxn modelId="{3E15C3B1-6180-419F-9AD2-75A4A230A508}" type="presOf" srcId="{A108DF86-E885-407E-9884-8C25730DB97F}" destId="{8AB33D5E-3E5D-4708-A146-A8F3A426F1E4}" srcOrd="0" destOrd="0" presId="urn:microsoft.com/office/officeart/2005/8/layout/hierarchy3"/>
    <dgm:cxn modelId="{50033AFD-8379-4850-8DB2-BE257646A6B0}" type="presOf" srcId="{FCC0227B-9B84-457F-A0D1-AAB7200C4D05}" destId="{95589348-83FC-456A-94A4-E33DD8A52C7B}" srcOrd="0" destOrd="0" presId="urn:microsoft.com/office/officeart/2005/8/layout/hierarchy3"/>
    <dgm:cxn modelId="{7BB372F3-54E9-4CBB-A446-FFD302F7A9E7}" type="presOf" srcId="{960BBA72-4A5E-48AF-88E3-F6C5C488EFC5}" destId="{62A8EFF2-CE1A-4BBF-858C-F2F82365BD6D}" srcOrd="0" destOrd="0" presId="urn:microsoft.com/office/officeart/2005/8/layout/hierarchy3"/>
    <dgm:cxn modelId="{58F85132-C3A7-46B8-8E97-BA64E070A21A}" type="presOf" srcId="{4CAAC512-4AF1-46A9-9883-4D0FC93FDEE6}" destId="{87706292-7983-4CA4-B9E3-9A1070A1D2BC}" srcOrd="0" destOrd="0" presId="urn:microsoft.com/office/officeart/2005/8/layout/hierarchy3"/>
    <dgm:cxn modelId="{F66886FA-520B-4656-810F-408396ABF973}" type="presOf" srcId="{7124D47F-B09D-4E4B-AEC1-05A6CDE34C38}" destId="{0D8F848B-1463-4F5D-968A-682131C409ED}" srcOrd="0" destOrd="0" presId="urn:microsoft.com/office/officeart/2005/8/layout/hierarchy3"/>
    <dgm:cxn modelId="{3969E542-8065-4671-BCDD-FFEE5DCC3C19}" type="presOf" srcId="{36B829B8-3FC1-48D4-BEB7-2F7901CFC3ED}" destId="{4D8F5C1A-920C-4D83-A928-077BA692EE17}" srcOrd="0" destOrd="0" presId="urn:microsoft.com/office/officeart/2005/8/layout/hierarchy3"/>
    <dgm:cxn modelId="{6C392308-8297-4758-ADD2-C6F22C614270}" type="presOf" srcId="{69D04A34-4D32-4891-B5CA-BC66C407479E}" destId="{6EF6A2BC-EAC7-46F5-A4B8-2BC8B3271EEE}" srcOrd="0" destOrd="0" presId="urn:microsoft.com/office/officeart/2005/8/layout/hierarchy3"/>
    <dgm:cxn modelId="{CB01A81E-57B4-446B-8F47-058397B48A91}" type="presOf" srcId="{379A0A0B-0820-4EDB-85E8-5492D9DC9779}" destId="{0685C621-1ACF-4BCD-9FD0-4B1208478772}" srcOrd="0" destOrd="0" presId="urn:microsoft.com/office/officeart/2005/8/layout/hierarchy3"/>
    <dgm:cxn modelId="{31849165-A67F-41D2-B8A3-2439B1C673D7}" type="presOf" srcId="{52D1C8C4-8715-4DC1-AF5E-8776F6EE3514}" destId="{87A91AD5-3A91-45A6-BE47-3655B05D5048}" srcOrd="0" destOrd="0" presId="urn:microsoft.com/office/officeart/2005/8/layout/hierarchy3"/>
    <dgm:cxn modelId="{17BBF006-4650-4256-9040-8E5D3775F92B}" type="presOf" srcId="{3CB9AF5A-1D7D-492F-A3EA-56049059C21B}" destId="{37C940B5-FEDD-4F6F-85E8-91505742E484}" srcOrd="0" destOrd="0" presId="urn:microsoft.com/office/officeart/2005/8/layout/hierarchy3"/>
    <dgm:cxn modelId="{19597F15-A468-464F-A9A4-029B107D09DA}" type="presOf" srcId="{B304EE21-9381-4F15-98A7-25287D332692}" destId="{3315B1D5-8F68-4EEE-8C77-D5D7A98DD49D}" srcOrd="0" destOrd="0" presId="urn:microsoft.com/office/officeart/2005/8/layout/hierarchy3"/>
    <dgm:cxn modelId="{A0148FB5-EC08-478C-9922-F7A98AA614D1}" type="presOf" srcId="{416879D8-385F-4278-800B-9DA38F30341D}" destId="{19590F83-6429-4E02-B341-6572F3B84744}" srcOrd="0" destOrd="0" presId="urn:microsoft.com/office/officeart/2005/8/layout/hierarchy3"/>
    <dgm:cxn modelId="{EDADAA31-F92E-41CA-8B0F-B855AF77550F}" type="presOf" srcId="{2EAD6BA7-7A24-4551-A8A1-3DC61716018E}" destId="{05443876-15DE-472A-9B9F-742DB18646D2}" srcOrd="0" destOrd="0" presId="urn:microsoft.com/office/officeart/2005/8/layout/hierarchy3"/>
    <dgm:cxn modelId="{0F23D88A-26BA-47A6-BB6D-1686E965A585}" type="presOf" srcId="{E11F332D-1CB0-406D-8A3A-8F1348F84FE3}" destId="{A914C8C8-9CD0-4722-AC69-C55E01C3CF52}" srcOrd="0" destOrd="0" presId="urn:microsoft.com/office/officeart/2005/8/layout/hierarchy3"/>
    <dgm:cxn modelId="{F2A05C77-19FC-483E-B953-78C498C91595}" type="presOf" srcId="{A569D0F6-186D-419C-8281-0FDFA97BC330}" destId="{BB3A433A-60BE-4E68-82FE-9D353DE14ECF}" srcOrd="0" destOrd="0" presId="urn:microsoft.com/office/officeart/2005/8/layout/hierarchy3"/>
    <dgm:cxn modelId="{37ACFE08-C01C-4E3D-A312-93B728B119D5}" srcId="{2518958D-E4D9-4A6F-AC77-DBB6F09628D9}" destId="{A8B019F6-660F-4514-9FF4-5BBD7667C0F3}" srcOrd="3" destOrd="0" parTransId="{7CFE8E77-AB45-4C8C-B645-0E5020408D5D}" sibTransId="{59FC0408-26D6-4DAB-B0AD-0AFF3801F458}"/>
    <dgm:cxn modelId="{049A712A-6E0D-4A47-901E-8733E85BBF1D}" type="presOf" srcId="{12EF530A-D26F-4323-94D6-C441B8FBC2BA}" destId="{8EE16F11-C236-4325-B673-FD0B62A9D6E9}" srcOrd="0" destOrd="0" presId="urn:microsoft.com/office/officeart/2005/8/layout/hierarchy3"/>
    <dgm:cxn modelId="{A4BA952F-17B3-458D-A1F9-5CBEEE1C4359}" srcId="{2518958D-E4D9-4A6F-AC77-DBB6F09628D9}" destId="{E11F332D-1CB0-406D-8A3A-8F1348F84FE3}" srcOrd="2" destOrd="0" parTransId="{CFC3B95E-F1DB-48FE-A695-B2E683FA7DFB}" sibTransId="{7F2ADFAC-3F22-4042-B82D-F1173B2804CA}"/>
    <dgm:cxn modelId="{98A4824D-5D84-4876-9571-331759C1087B}" srcId="{379A0A0B-0820-4EDB-85E8-5492D9DC9779}" destId="{416879D8-385F-4278-800B-9DA38F30341D}" srcOrd="1" destOrd="0" parTransId="{9C20A50B-952E-4BFA-A3B4-A4306613AA97}" sibTransId="{E0CF4552-B7E6-4CD7-AD38-462FB4598CED}"/>
    <dgm:cxn modelId="{E803EFF9-542B-47DC-8C82-1A625021BC3E}" srcId="{2518958D-E4D9-4A6F-AC77-DBB6F09628D9}" destId="{37B1155D-7196-4357-9FA4-8BECB73544F3}" srcOrd="0" destOrd="0" parTransId="{402AAB8F-9732-47E0-9051-8ED34189094A}" sibTransId="{0A736DE0-F7CA-493E-ADA6-A628DC14B301}"/>
    <dgm:cxn modelId="{BEDEB678-55E9-4EA6-A18B-DA30DA0FCE24}" type="presOf" srcId="{878282ED-F986-4CE6-A70E-029DD0A5D979}" destId="{63E6A679-976A-4E93-B103-EE102ED881D5}" srcOrd="0" destOrd="0" presId="urn:microsoft.com/office/officeart/2005/8/layout/hierarchy3"/>
    <dgm:cxn modelId="{48F939DE-B186-456F-BB5E-FF055F6FD1A6}" srcId="{37B1155D-7196-4357-9FA4-8BECB73544F3}" destId="{0B00C3CC-86A4-4DDB-AC37-B6C4BE0FC557}" srcOrd="2" destOrd="0" parTransId="{153D0056-6A6D-49AB-AEB0-061A6F45DF84}" sibTransId="{54BE3FCD-BB89-442B-B5D8-4C419048D19B}"/>
    <dgm:cxn modelId="{A316D709-804D-4C32-B517-201D33702052}" srcId="{E11F332D-1CB0-406D-8A3A-8F1348F84FE3}" destId="{CEF08EFA-EE87-4E75-A9D8-9ADE264C0396}" srcOrd="2" destOrd="0" parTransId="{A108DF86-E885-407E-9884-8C25730DB97F}" sibTransId="{E7486902-363D-4610-8E7F-D7D625C67604}"/>
    <dgm:cxn modelId="{273EB561-BB21-4BDE-A063-35177ADF27FA}" type="presOf" srcId="{E11F332D-1CB0-406D-8A3A-8F1348F84FE3}" destId="{382D79E0-193D-4D38-95ED-DC30F059701B}" srcOrd="1" destOrd="0" presId="urn:microsoft.com/office/officeart/2005/8/layout/hierarchy3"/>
    <dgm:cxn modelId="{D38D94CC-33EE-473B-968A-2D1CA73B753B}" srcId="{E11F332D-1CB0-406D-8A3A-8F1348F84FE3}" destId="{42FA10DF-796D-4ED1-A7BC-07E7C2610DE0}" srcOrd="1" destOrd="0" parTransId="{B304EE21-9381-4F15-98A7-25287D332692}" sibTransId="{293A038E-5D1C-4F65-B306-A93D7FFB6497}"/>
    <dgm:cxn modelId="{4BA57D1E-0EEE-48B0-81AF-9B14560EF1CE}" srcId="{9496EAE8-90E1-4064-9FFA-86D3ADFA8055}" destId="{4CAAC512-4AF1-46A9-9883-4D0FC93FDEE6}" srcOrd="1" destOrd="0" parTransId="{E4D2430B-CC08-46B2-840E-2DF799C954B2}" sibTransId="{09B63939-B91C-45BA-8A34-F9B71BDBB0C7}"/>
    <dgm:cxn modelId="{B6675AEB-BB9E-4C12-814F-7FDE9607A1C9}" srcId="{37B1155D-7196-4357-9FA4-8BECB73544F3}" destId="{29B94575-4E6C-4E2D-BFEC-BC735FE10F50}" srcOrd="3" destOrd="0" parTransId="{46B4FBCE-C5A7-4116-8262-565A2486D531}" sibTransId="{387E81A6-E760-4A9F-A426-83A6D1747604}"/>
    <dgm:cxn modelId="{BAACB031-95E8-4C69-BAE9-4BE60E0DBF64}" type="presOf" srcId="{46B4FBCE-C5A7-4116-8262-565A2486D531}" destId="{9D91C16C-56E6-4E08-B011-FFF7AB99C439}" srcOrd="0" destOrd="0" presId="urn:microsoft.com/office/officeart/2005/8/layout/hierarchy3"/>
    <dgm:cxn modelId="{1CB17216-3533-49A7-81F7-43618CECBFB1}" type="presOf" srcId="{42FA10DF-796D-4ED1-A7BC-07E7C2610DE0}" destId="{ED30811D-6302-47AA-9BAF-1B9B6FFF63B1}" srcOrd="0" destOrd="0" presId="urn:microsoft.com/office/officeart/2005/8/layout/hierarchy3"/>
    <dgm:cxn modelId="{A69D2D4D-79BD-4016-961F-C63E33145697}" srcId="{379A0A0B-0820-4EDB-85E8-5492D9DC9779}" destId="{0ADFF8AF-8AE4-454A-AFAE-54AD7FE0335C}" srcOrd="3" destOrd="0" parTransId="{93C88D01-0E6C-4A2D-955F-C2FAEEFAE615}" sibTransId="{F2092C4D-B8EC-4E8C-9D12-5D6FD284D780}"/>
    <dgm:cxn modelId="{251F643A-7E63-494D-994E-86F386B3B032}" srcId="{E11F332D-1CB0-406D-8A3A-8F1348F84FE3}" destId="{960BBA72-4A5E-48AF-88E3-F6C5C488EFC5}" srcOrd="0" destOrd="0" parTransId="{150E4761-35F2-4B13-829B-B860A38883FC}" sibTransId="{4ABF4081-5849-4F14-A28D-1830FE798B67}"/>
    <dgm:cxn modelId="{A819BA48-AB5C-4B2A-B8FD-31DF8088C37C}" type="presOf" srcId="{0ADFF8AF-8AE4-454A-AFAE-54AD7FE0335C}" destId="{1D74BEB4-8211-4795-BF1F-EC41DC7CB474}" srcOrd="0" destOrd="0" presId="urn:microsoft.com/office/officeart/2005/8/layout/hierarchy3"/>
    <dgm:cxn modelId="{2AC08242-22FE-40DE-AE45-61DCFB935F7E}" type="presOf" srcId="{93C88D01-0E6C-4A2D-955F-C2FAEEFAE615}" destId="{FC08E47B-C29A-468B-8D47-D1679F10EC84}" srcOrd="0" destOrd="0" presId="urn:microsoft.com/office/officeart/2005/8/layout/hierarchy3"/>
    <dgm:cxn modelId="{420D96E9-80EF-407F-8EAD-8C7ADD8D8D90}" srcId="{379A0A0B-0820-4EDB-85E8-5492D9DC9779}" destId="{FCC0227B-9B84-457F-A0D1-AAB7200C4D05}" srcOrd="0" destOrd="0" parTransId="{A569D0F6-186D-419C-8281-0FDFA97BC330}" sibTransId="{7D232E39-E231-4AC3-88D6-84B2EB5CB11B}"/>
    <dgm:cxn modelId="{AEDBBE7E-D05B-4E45-8B5D-078A4820A084}" type="presOf" srcId="{CEF08EFA-EE87-4E75-A9D8-9ADE264C0396}" destId="{AF04588B-60F0-45A0-9B94-8AC165328501}" srcOrd="0" destOrd="0" presId="urn:microsoft.com/office/officeart/2005/8/layout/hierarchy3"/>
    <dgm:cxn modelId="{03776879-7983-4088-B251-820AD89CEE3D}" type="presOf" srcId="{150E4761-35F2-4B13-829B-B860A38883FC}" destId="{777663A9-C8CF-47AA-87D5-AAAB0C25D274}" srcOrd="0" destOrd="0" presId="urn:microsoft.com/office/officeart/2005/8/layout/hierarchy3"/>
    <dgm:cxn modelId="{BCD3FA76-644E-4055-942B-DF57A687E51D}" type="presOf" srcId="{311D6573-3E44-4064-B079-DA7F23327691}" destId="{2B80E1C5-B780-4EF7-89D4-8CF4CB5A5059}" srcOrd="0" destOrd="0" presId="urn:microsoft.com/office/officeart/2005/8/layout/hierarchy3"/>
    <dgm:cxn modelId="{38B9E36C-C749-4509-9D48-E68655B57953}" type="presOf" srcId="{37B1155D-7196-4357-9FA4-8BECB73544F3}" destId="{7781E20D-B7AF-4F22-AD3E-DAA8A257FA87}" srcOrd="0" destOrd="0" presId="urn:microsoft.com/office/officeart/2005/8/layout/hierarchy3"/>
    <dgm:cxn modelId="{ED4C2264-B57B-4DF2-98C3-25B9716F1211}" type="presOf" srcId="{379A0A0B-0820-4EDB-85E8-5492D9DC9779}" destId="{714215B7-5D71-4602-A73D-336D85FCEED1}" srcOrd="1" destOrd="0" presId="urn:microsoft.com/office/officeart/2005/8/layout/hierarchy3"/>
    <dgm:cxn modelId="{EA2B4DD1-4930-419B-9C73-BC7C5D9CAF0A}" srcId="{A8B019F6-660F-4514-9FF4-5BBD7667C0F3}" destId="{ADE56993-9776-48B5-84D0-16C00731A272}" srcOrd="0" destOrd="0" parTransId="{12EF530A-D26F-4323-94D6-C441B8FBC2BA}" sibTransId="{CD7673AB-00F1-417C-8378-91D487CB5D81}"/>
    <dgm:cxn modelId="{C39DB903-ABC7-410C-951E-BF3767F89E07}" type="presOf" srcId="{0B00C3CC-86A4-4DDB-AC37-B6C4BE0FC557}" destId="{06E6E5E9-89AD-408B-8FC7-66D063F4029A}" srcOrd="0" destOrd="0" presId="urn:microsoft.com/office/officeart/2005/8/layout/hierarchy3"/>
    <dgm:cxn modelId="{422A1F9F-E89D-469D-B02B-FE6DC3507AC7}" type="presOf" srcId="{A1FF7A9A-EE9A-485B-A262-BE90D4036740}" destId="{380C6C94-EDCA-43CE-B49F-3AA3E9FE22AA}" srcOrd="0" destOrd="0" presId="urn:microsoft.com/office/officeart/2005/8/layout/hierarchy3"/>
    <dgm:cxn modelId="{DD8CC86A-B933-44C1-8D29-853A40087B5C}" srcId="{37B1155D-7196-4357-9FA4-8BECB73544F3}" destId="{2EAD6BA7-7A24-4551-A8A1-3DC61716018E}" srcOrd="1" destOrd="0" parTransId="{A1FF7A9A-EE9A-485B-A262-BE90D4036740}" sibTransId="{67D9F7F6-EF8C-4821-9B8B-86DB161A901A}"/>
    <dgm:cxn modelId="{C7ECDCAA-F914-4C63-9C84-558DF64C08C4}" srcId="{37B1155D-7196-4357-9FA4-8BECB73544F3}" destId="{69D04A34-4D32-4891-B5CA-BC66C407479E}" srcOrd="0" destOrd="0" parTransId="{36B829B8-3FC1-48D4-BEB7-2F7901CFC3ED}" sibTransId="{BC7B8998-99D2-45E3-B71A-33B23545F54F}"/>
    <dgm:cxn modelId="{FC9D45DE-2619-47A6-8922-54363A2FC965}" srcId="{9496EAE8-90E1-4064-9FFA-86D3ADFA8055}" destId="{1A7DF679-90A8-4F3D-915D-9DB3F7B378A9}" srcOrd="0" destOrd="0" parTransId="{52D1C8C4-8715-4DC1-AF5E-8776F6EE3514}" sibTransId="{597A289E-47D0-49B4-B750-547BB1DDB641}"/>
    <dgm:cxn modelId="{6E2566EC-01B7-4312-A59C-2FE695D19469}" type="presParOf" srcId="{103B2CAE-00F4-4D9C-A7A1-B9EAC09DAF67}" destId="{DE29E842-B009-4B61-9951-948E86E23626}" srcOrd="0" destOrd="0" presId="urn:microsoft.com/office/officeart/2005/8/layout/hierarchy3"/>
    <dgm:cxn modelId="{A6F29DD4-7AA2-4503-A116-6D1CD897AB4A}" type="presParOf" srcId="{DE29E842-B009-4B61-9951-948E86E23626}" destId="{14D1DB95-49E3-4BE3-A9BD-1592FA4B9A5C}" srcOrd="0" destOrd="0" presId="urn:microsoft.com/office/officeart/2005/8/layout/hierarchy3"/>
    <dgm:cxn modelId="{71D22106-0B7F-4763-BDED-45C2C4E11EEA}" type="presParOf" srcId="{14D1DB95-49E3-4BE3-A9BD-1592FA4B9A5C}" destId="{7781E20D-B7AF-4F22-AD3E-DAA8A257FA87}" srcOrd="0" destOrd="0" presId="urn:microsoft.com/office/officeart/2005/8/layout/hierarchy3"/>
    <dgm:cxn modelId="{0A988991-2F1C-42B1-9676-582769637965}" type="presParOf" srcId="{14D1DB95-49E3-4BE3-A9BD-1592FA4B9A5C}" destId="{B0328DDF-1662-497C-9B4F-BE822A7C2352}" srcOrd="1" destOrd="0" presId="urn:microsoft.com/office/officeart/2005/8/layout/hierarchy3"/>
    <dgm:cxn modelId="{766C952C-87FA-49D2-91AD-6EA1A73DD072}" type="presParOf" srcId="{DE29E842-B009-4B61-9951-948E86E23626}" destId="{2E4D9343-D3CC-41B2-977B-3C7BB0B2EAB5}" srcOrd="1" destOrd="0" presId="urn:microsoft.com/office/officeart/2005/8/layout/hierarchy3"/>
    <dgm:cxn modelId="{B091648F-8B39-4FC2-9A91-DE5CF55DCB88}" type="presParOf" srcId="{2E4D9343-D3CC-41B2-977B-3C7BB0B2EAB5}" destId="{4D8F5C1A-920C-4D83-A928-077BA692EE17}" srcOrd="0" destOrd="0" presId="urn:microsoft.com/office/officeart/2005/8/layout/hierarchy3"/>
    <dgm:cxn modelId="{1C40826D-BA3D-4234-AE1F-9730106B684A}" type="presParOf" srcId="{2E4D9343-D3CC-41B2-977B-3C7BB0B2EAB5}" destId="{6EF6A2BC-EAC7-46F5-A4B8-2BC8B3271EEE}" srcOrd="1" destOrd="0" presId="urn:microsoft.com/office/officeart/2005/8/layout/hierarchy3"/>
    <dgm:cxn modelId="{BB3CF36C-CE27-4B03-A6EB-6A1EFB3616F0}" type="presParOf" srcId="{2E4D9343-D3CC-41B2-977B-3C7BB0B2EAB5}" destId="{380C6C94-EDCA-43CE-B49F-3AA3E9FE22AA}" srcOrd="2" destOrd="0" presId="urn:microsoft.com/office/officeart/2005/8/layout/hierarchy3"/>
    <dgm:cxn modelId="{B8E39D0D-897F-4979-A93A-E2AA2236BC21}" type="presParOf" srcId="{2E4D9343-D3CC-41B2-977B-3C7BB0B2EAB5}" destId="{05443876-15DE-472A-9B9F-742DB18646D2}" srcOrd="3" destOrd="0" presId="urn:microsoft.com/office/officeart/2005/8/layout/hierarchy3"/>
    <dgm:cxn modelId="{E2512A8D-DE7C-4951-97A2-5056F5B7E4F8}" type="presParOf" srcId="{2E4D9343-D3CC-41B2-977B-3C7BB0B2EAB5}" destId="{3CBE5328-51D9-449B-A4D4-C99CCB5A2AE3}" srcOrd="4" destOrd="0" presId="urn:microsoft.com/office/officeart/2005/8/layout/hierarchy3"/>
    <dgm:cxn modelId="{98EF1872-D6A8-4492-86EA-D34E2FB3A06D}" type="presParOf" srcId="{2E4D9343-D3CC-41B2-977B-3C7BB0B2EAB5}" destId="{06E6E5E9-89AD-408B-8FC7-66D063F4029A}" srcOrd="5" destOrd="0" presId="urn:microsoft.com/office/officeart/2005/8/layout/hierarchy3"/>
    <dgm:cxn modelId="{5382D3BA-720D-4F62-9752-A36B0E36DAC7}" type="presParOf" srcId="{2E4D9343-D3CC-41B2-977B-3C7BB0B2EAB5}" destId="{9D91C16C-56E6-4E08-B011-FFF7AB99C439}" srcOrd="6" destOrd="0" presId="urn:microsoft.com/office/officeart/2005/8/layout/hierarchy3"/>
    <dgm:cxn modelId="{B1DF066A-8E5C-4815-B0CC-EDA23E034356}" type="presParOf" srcId="{2E4D9343-D3CC-41B2-977B-3C7BB0B2EAB5}" destId="{53FC00CC-5716-4F08-A057-FC5F4729E967}" srcOrd="7" destOrd="0" presId="urn:microsoft.com/office/officeart/2005/8/layout/hierarchy3"/>
    <dgm:cxn modelId="{0DCE6E61-06A5-4D6B-8194-4D193307183C}" type="presParOf" srcId="{2E4D9343-D3CC-41B2-977B-3C7BB0B2EAB5}" destId="{3D04677F-26E1-47D5-AEB6-BB60AFC74904}" srcOrd="8" destOrd="0" presId="urn:microsoft.com/office/officeart/2005/8/layout/hierarchy3"/>
    <dgm:cxn modelId="{AD9DCD6E-9FAD-44A8-8901-F99DE132101D}" type="presParOf" srcId="{2E4D9343-D3CC-41B2-977B-3C7BB0B2EAB5}" destId="{37C940B5-FEDD-4F6F-85E8-91505742E484}" srcOrd="9" destOrd="0" presId="urn:microsoft.com/office/officeart/2005/8/layout/hierarchy3"/>
    <dgm:cxn modelId="{A7BA49F5-6D52-4C5B-A389-6E1543B82AC3}" type="presParOf" srcId="{103B2CAE-00F4-4D9C-A7A1-B9EAC09DAF67}" destId="{8A06DB96-E21F-4580-98BC-5A713E4D03DD}" srcOrd="1" destOrd="0" presId="urn:microsoft.com/office/officeart/2005/8/layout/hierarchy3"/>
    <dgm:cxn modelId="{C74DE5DC-113C-4922-A265-E9A9AA9C6F84}" type="presParOf" srcId="{8A06DB96-E21F-4580-98BC-5A713E4D03DD}" destId="{A3A2ACDA-3BE1-4F00-8B4E-ABF246FD2E45}" srcOrd="0" destOrd="0" presId="urn:microsoft.com/office/officeart/2005/8/layout/hierarchy3"/>
    <dgm:cxn modelId="{6FE024AC-C1B5-40D7-9933-ADE92ADE49DD}" type="presParOf" srcId="{A3A2ACDA-3BE1-4F00-8B4E-ABF246FD2E45}" destId="{0685C621-1ACF-4BCD-9FD0-4B1208478772}" srcOrd="0" destOrd="0" presId="urn:microsoft.com/office/officeart/2005/8/layout/hierarchy3"/>
    <dgm:cxn modelId="{2B4593D1-EB04-425D-8F9A-A392C4E1BA3A}" type="presParOf" srcId="{A3A2ACDA-3BE1-4F00-8B4E-ABF246FD2E45}" destId="{714215B7-5D71-4602-A73D-336D85FCEED1}" srcOrd="1" destOrd="0" presId="urn:microsoft.com/office/officeart/2005/8/layout/hierarchy3"/>
    <dgm:cxn modelId="{43F39F39-BAFF-457D-8936-43D5FC09ADF2}" type="presParOf" srcId="{8A06DB96-E21F-4580-98BC-5A713E4D03DD}" destId="{36FC544B-0F02-4A7D-A70C-C042BAD5E900}" srcOrd="1" destOrd="0" presId="urn:microsoft.com/office/officeart/2005/8/layout/hierarchy3"/>
    <dgm:cxn modelId="{6B2AE263-C888-411B-B1D1-03CAF60321CF}" type="presParOf" srcId="{36FC544B-0F02-4A7D-A70C-C042BAD5E900}" destId="{BB3A433A-60BE-4E68-82FE-9D353DE14ECF}" srcOrd="0" destOrd="0" presId="urn:microsoft.com/office/officeart/2005/8/layout/hierarchy3"/>
    <dgm:cxn modelId="{BA5FD05B-06A3-4C32-AF62-F7C46B198274}" type="presParOf" srcId="{36FC544B-0F02-4A7D-A70C-C042BAD5E900}" destId="{95589348-83FC-456A-94A4-E33DD8A52C7B}" srcOrd="1" destOrd="0" presId="urn:microsoft.com/office/officeart/2005/8/layout/hierarchy3"/>
    <dgm:cxn modelId="{708D328B-BBB5-44C0-B281-DB366208D345}" type="presParOf" srcId="{36FC544B-0F02-4A7D-A70C-C042BAD5E900}" destId="{3FBB014D-0883-4C0E-B1AE-18B6663DB9A0}" srcOrd="2" destOrd="0" presId="urn:microsoft.com/office/officeart/2005/8/layout/hierarchy3"/>
    <dgm:cxn modelId="{838FCE7C-0429-4A61-A5C6-6D96237ADF63}" type="presParOf" srcId="{36FC544B-0F02-4A7D-A70C-C042BAD5E900}" destId="{19590F83-6429-4E02-B341-6572F3B84744}" srcOrd="3" destOrd="0" presId="urn:microsoft.com/office/officeart/2005/8/layout/hierarchy3"/>
    <dgm:cxn modelId="{56A55C86-6405-43B4-9FD0-C7FE431288E3}" type="presParOf" srcId="{36FC544B-0F02-4A7D-A70C-C042BAD5E900}" destId="{4E29D777-DEFA-443E-9415-DE6CBC1B3571}" srcOrd="4" destOrd="0" presId="urn:microsoft.com/office/officeart/2005/8/layout/hierarchy3"/>
    <dgm:cxn modelId="{30DF9368-D2C4-46F8-AA31-7A4B4BDE961F}" type="presParOf" srcId="{36FC544B-0F02-4A7D-A70C-C042BAD5E900}" destId="{63E6A679-976A-4E93-B103-EE102ED881D5}" srcOrd="5" destOrd="0" presId="urn:microsoft.com/office/officeart/2005/8/layout/hierarchy3"/>
    <dgm:cxn modelId="{05E44111-EFFD-4769-AD90-26A4B6AA6896}" type="presParOf" srcId="{36FC544B-0F02-4A7D-A70C-C042BAD5E900}" destId="{FC08E47B-C29A-468B-8D47-D1679F10EC84}" srcOrd="6" destOrd="0" presId="urn:microsoft.com/office/officeart/2005/8/layout/hierarchy3"/>
    <dgm:cxn modelId="{4B0B7CE2-D196-4A26-925B-E8A8F879977F}" type="presParOf" srcId="{36FC544B-0F02-4A7D-A70C-C042BAD5E900}" destId="{1D74BEB4-8211-4795-BF1F-EC41DC7CB474}" srcOrd="7" destOrd="0" presId="urn:microsoft.com/office/officeart/2005/8/layout/hierarchy3"/>
    <dgm:cxn modelId="{6535297C-399C-4E5A-8969-8065B823E996}" type="presParOf" srcId="{103B2CAE-00F4-4D9C-A7A1-B9EAC09DAF67}" destId="{A86C7A46-32FC-4F5F-AAE3-2412B633E8B8}" srcOrd="2" destOrd="0" presId="urn:microsoft.com/office/officeart/2005/8/layout/hierarchy3"/>
    <dgm:cxn modelId="{705118A0-A94D-4691-8E69-1E7CD73776D8}" type="presParOf" srcId="{A86C7A46-32FC-4F5F-AAE3-2412B633E8B8}" destId="{8E62F651-01BB-4847-9EF7-FE932559BA94}" srcOrd="0" destOrd="0" presId="urn:microsoft.com/office/officeart/2005/8/layout/hierarchy3"/>
    <dgm:cxn modelId="{1CEDE163-669C-4DF6-9E02-CFC4EB7452D6}" type="presParOf" srcId="{8E62F651-01BB-4847-9EF7-FE932559BA94}" destId="{A914C8C8-9CD0-4722-AC69-C55E01C3CF52}" srcOrd="0" destOrd="0" presId="urn:microsoft.com/office/officeart/2005/8/layout/hierarchy3"/>
    <dgm:cxn modelId="{1D1A95FB-1455-4321-BACE-E184E71EB4E6}" type="presParOf" srcId="{8E62F651-01BB-4847-9EF7-FE932559BA94}" destId="{382D79E0-193D-4D38-95ED-DC30F059701B}" srcOrd="1" destOrd="0" presId="urn:microsoft.com/office/officeart/2005/8/layout/hierarchy3"/>
    <dgm:cxn modelId="{55C14EA1-514A-4285-BB88-57453BA2D7FE}" type="presParOf" srcId="{A86C7A46-32FC-4F5F-AAE3-2412B633E8B8}" destId="{43D05689-EDA2-4B9A-896B-7D35C1524540}" srcOrd="1" destOrd="0" presId="urn:microsoft.com/office/officeart/2005/8/layout/hierarchy3"/>
    <dgm:cxn modelId="{28175A5A-E706-406B-A817-5C5648084C6F}" type="presParOf" srcId="{43D05689-EDA2-4B9A-896B-7D35C1524540}" destId="{777663A9-C8CF-47AA-87D5-AAAB0C25D274}" srcOrd="0" destOrd="0" presId="urn:microsoft.com/office/officeart/2005/8/layout/hierarchy3"/>
    <dgm:cxn modelId="{613A5847-C477-4751-88D1-409BE37842BB}" type="presParOf" srcId="{43D05689-EDA2-4B9A-896B-7D35C1524540}" destId="{62A8EFF2-CE1A-4BBF-858C-F2F82365BD6D}" srcOrd="1" destOrd="0" presId="urn:microsoft.com/office/officeart/2005/8/layout/hierarchy3"/>
    <dgm:cxn modelId="{3EDB02EC-14C3-4ACC-A8DD-891FF209609B}" type="presParOf" srcId="{43D05689-EDA2-4B9A-896B-7D35C1524540}" destId="{3315B1D5-8F68-4EEE-8C77-D5D7A98DD49D}" srcOrd="2" destOrd="0" presId="urn:microsoft.com/office/officeart/2005/8/layout/hierarchy3"/>
    <dgm:cxn modelId="{58E573ED-F698-422D-AFBE-08DAE66DE657}" type="presParOf" srcId="{43D05689-EDA2-4B9A-896B-7D35C1524540}" destId="{ED30811D-6302-47AA-9BAF-1B9B6FFF63B1}" srcOrd="3" destOrd="0" presId="urn:microsoft.com/office/officeart/2005/8/layout/hierarchy3"/>
    <dgm:cxn modelId="{A81F7850-389A-4D89-A860-FCC1E7EA9DE4}" type="presParOf" srcId="{43D05689-EDA2-4B9A-896B-7D35C1524540}" destId="{8AB33D5E-3E5D-4708-A146-A8F3A426F1E4}" srcOrd="4" destOrd="0" presId="urn:microsoft.com/office/officeart/2005/8/layout/hierarchy3"/>
    <dgm:cxn modelId="{0F66C37A-31C0-483D-B7BC-D98D60D053B6}" type="presParOf" srcId="{43D05689-EDA2-4B9A-896B-7D35C1524540}" destId="{AF04588B-60F0-45A0-9B94-8AC165328501}" srcOrd="5" destOrd="0" presId="urn:microsoft.com/office/officeart/2005/8/layout/hierarchy3"/>
    <dgm:cxn modelId="{23FF5660-586C-4961-B6E5-A702EDFBA425}" type="presParOf" srcId="{103B2CAE-00F4-4D9C-A7A1-B9EAC09DAF67}" destId="{FCC80743-B9A5-4398-A02B-C326913A4EEF}" srcOrd="3" destOrd="0" presId="urn:microsoft.com/office/officeart/2005/8/layout/hierarchy3"/>
    <dgm:cxn modelId="{7BC8B765-61CC-4352-87D3-2A4B42ED8FAE}" type="presParOf" srcId="{FCC80743-B9A5-4398-A02B-C326913A4EEF}" destId="{9C675EFC-C5FA-4525-B91C-51D88AEBC85C}" srcOrd="0" destOrd="0" presId="urn:microsoft.com/office/officeart/2005/8/layout/hierarchy3"/>
    <dgm:cxn modelId="{89E02528-E92D-4732-96A0-DEA261D710FB}" type="presParOf" srcId="{9C675EFC-C5FA-4525-B91C-51D88AEBC85C}" destId="{33DDB9A1-2568-430A-A7FB-FA4FE88161C1}" srcOrd="0" destOrd="0" presId="urn:microsoft.com/office/officeart/2005/8/layout/hierarchy3"/>
    <dgm:cxn modelId="{6008ED30-C2C8-4D44-BFF3-1D35BB2AC185}" type="presParOf" srcId="{9C675EFC-C5FA-4525-B91C-51D88AEBC85C}" destId="{D4975E6C-8AB6-4648-98C2-206A005651EE}" srcOrd="1" destOrd="0" presId="urn:microsoft.com/office/officeart/2005/8/layout/hierarchy3"/>
    <dgm:cxn modelId="{A855CCCB-BE21-4EA6-AF7D-9431B316DBDE}" type="presParOf" srcId="{FCC80743-B9A5-4398-A02B-C326913A4EEF}" destId="{59A59007-5498-441F-A7B9-8A7BC7798A1C}" srcOrd="1" destOrd="0" presId="urn:microsoft.com/office/officeart/2005/8/layout/hierarchy3"/>
    <dgm:cxn modelId="{6D7BC70B-05A3-42DA-B5F4-2807C5A58F15}" type="presParOf" srcId="{59A59007-5498-441F-A7B9-8A7BC7798A1C}" destId="{8EE16F11-C236-4325-B673-FD0B62A9D6E9}" srcOrd="0" destOrd="0" presId="urn:microsoft.com/office/officeart/2005/8/layout/hierarchy3"/>
    <dgm:cxn modelId="{65C28A98-E616-486C-BF17-2C664CD82D12}" type="presParOf" srcId="{59A59007-5498-441F-A7B9-8A7BC7798A1C}" destId="{BE63A7AD-DA21-4C71-80EE-0522B24D2608}" srcOrd="1" destOrd="0" presId="urn:microsoft.com/office/officeart/2005/8/layout/hierarchy3"/>
    <dgm:cxn modelId="{9F83B27B-D862-4979-9E4A-1A09D36CDFEE}" type="presParOf" srcId="{59A59007-5498-441F-A7B9-8A7BC7798A1C}" destId="{0D8F848B-1463-4F5D-968A-682131C409ED}" srcOrd="2" destOrd="0" presId="urn:microsoft.com/office/officeart/2005/8/layout/hierarchy3"/>
    <dgm:cxn modelId="{B1B60CE1-2F22-4266-BA30-79FAA5CA0683}" type="presParOf" srcId="{59A59007-5498-441F-A7B9-8A7BC7798A1C}" destId="{992C4FDA-5A50-4B23-A958-DB97BA9D114C}" srcOrd="3" destOrd="0" presId="urn:microsoft.com/office/officeart/2005/8/layout/hierarchy3"/>
    <dgm:cxn modelId="{D2B3D511-862E-4EFC-896E-EC4FDF573919}" type="presParOf" srcId="{59A59007-5498-441F-A7B9-8A7BC7798A1C}" destId="{6525C846-016C-4888-B933-9AE0EB37C859}" srcOrd="4" destOrd="0" presId="urn:microsoft.com/office/officeart/2005/8/layout/hierarchy3"/>
    <dgm:cxn modelId="{C2553BC2-C0AB-41C4-9920-79A1AAAB9FB2}" type="presParOf" srcId="{59A59007-5498-441F-A7B9-8A7BC7798A1C}" destId="{2B80E1C5-B780-4EF7-89D4-8CF4CB5A5059}" srcOrd="5" destOrd="0" presId="urn:microsoft.com/office/officeart/2005/8/layout/hierarchy3"/>
    <dgm:cxn modelId="{70B90E93-F57C-400E-9557-D7F51F0D12D0}" type="presParOf" srcId="{103B2CAE-00F4-4D9C-A7A1-B9EAC09DAF67}" destId="{4146496A-1F97-4418-BF65-058D18732AEF}" srcOrd="4" destOrd="0" presId="urn:microsoft.com/office/officeart/2005/8/layout/hierarchy3"/>
    <dgm:cxn modelId="{377B93B0-9A76-4E09-98BA-63DD06DFA45A}" type="presParOf" srcId="{4146496A-1F97-4418-BF65-058D18732AEF}" destId="{4DB0638A-1D32-42DC-A10D-DC76A969A7C1}" srcOrd="0" destOrd="0" presId="urn:microsoft.com/office/officeart/2005/8/layout/hierarchy3"/>
    <dgm:cxn modelId="{F78C4377-74F9-4F86-8095-57AE25C6DC8E}" type="presParOf" srcId="{4DB0638A-1D32-42DC-A10D-DC76A969A7C1}" destId="{694E822D-BECF-4DCE-991C-5163C09848E2}" srcOrd="0" destOrd="0" presId="urn:microsoft.com/office/officeart/2005/8/layout/hierarchy3"/>
    <dgm:cxn modelId="{E9A03C9A-E0F2-4686-8132-6A6804D2DA0B}" type="presParOf" srcId="{4DB0638A-1D32-42DC-A10D-DC76A969A7C1}" destId="{A5FF5A73-A94E-47C2-9C0D-B530E8BF89AC}" srcOrd="1" destOrd="0" presId="urn:microsoft.com/office/officeart/2005/8/layout/hierarchy3"/>
    <dgm:cxn modelId="{FF6D62FE-D061-4B67-840A-8DF8F457C373}" type="presParOf" srcId="{4146496A-1F97-4418-BF65-058D18732AEF}" destId="{E2B07441-1617-431B-ADE8-DEF279174473}" srcOrd="1" destOrd="0" presId="urn:microsoft.com/office/officeart/2005/8/layout/hierarchy3"/>
    <dgm:cxn modelId="{9BE54D35-472F-49AD-A2A9-C7301A331531}" type="presParOf" srcId="{E2B07441-1617-431B-ADE8-DEF279174473}" destId="{87A91AD5-3A91-45A6-BE47-3655B05D5048}" srcOrd="0" destOrd="0" presId="urn:microsoft.com/office/officeart/2005/8/layout/hierarchy3"/>
    <dgm:cxn modelId="{0566AB08-BEB2-4636-8A12-818BF67D0ACC}" type="presParOf" srcId="{E2B07441-1617-431B-ADE8-DEF279174473}" destId="{643C4A4B-D20B-416E-B335-6ED5909BAF20}" srcOrd="1" destOrd="0" presId="urn:microsoft.com/office/officeart/2005/8/layout/hierarchy3"/>
    <dgm:cxn modelId="{2FCF1867-EEF3-4F93-AB83-4E5B140A2DD3}" type="presParOf" srcId="{E2B07441-1617-431B-ADE8-DEF279174473}" destId="{51C2D7C4-8C71-4CA5-9BFE-E7BBF717B9C6}" srcOrd="2" destOrd="0" presId="urn:microsoft.com/office/officeart/2005/8/layout/hierarchy3"/>
    <dgm:cxn modelId="{141745C5-E60B-442E-B86F-1EF1EF1F9705}" type="presParOf" srcId="{E2B07441-1617-431B-ADE8-DEF279174473}" destId="{87706292-7983-4CA4-B9E3-9A1070A1D2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4D65B-EF10-4E09-A348-8E5FC4188BF0}" type="doc">
      <dgm:prSet loTypeId="urn:microsoft.com/office/officeart/2005/8/layout/pyramid2" loCatId="list" qsTypeId="urn:microsoft.com/office/officeart/2009/2/quickstyle/3d8" qsCatId="3D" csTypeId="urn:microsoft.com/office/officeart/2005/8/colors/colorful3" csCatId="colorful" phldr="1"/>
      <dgm:spPr/>
    </dgm:pt>
    <dgm:pt modelId="{64542833-3245-4BF3-88D2-888001040868}">
      <dgm:prSet phldrT="[Text]"/>
      <dgm:spPr/>
      <dgm:t>
        <a:bodyPr/>
        <a:lstStyle/>
        <a:p>
          <a:r>
            <a:rPr lang="en-US" b="1"/>
            <a:t>5 Components</a:t>
          </a:r>
          <a:endParaRPr lang="en-US" b="1" dirty="0"/>
        </a:p>
      </dgm:t>
    </dgm:pt>
    <dgm:pt modelId="{03C6711B-A9EC-4219-B7CE-5610B186CF6D}" type="parTrans" cxnId="{05D561AE-2592-4BE1-B991-8C0773C5103D}">
      <dgm:prSet/>
      <dgm:spPr/>
      <dgm:t>
        <a:bodyPr/>
        <a:lstStyle/>
        <a:p>
          <a:endParaRPr lang="en-US"/>
        </a:p>
      </dgm:t>
    </dgm:pt>
    <dgm:pt modelId="{6A7AA6AE-DDF6-4E82-BD8F-A1CDEC9ED8D1}" type="sibTrans" cxnId="{05D561AE-2592-4BE1-B991-8C0773C5103D}">
      <dgm:prSet/>
      <dgm:spPr/>
      <dgm:t>
        <a:bodyPr/>
        <a:lstStyle/>
        <a:p>
          <a:endParaRPr lang="en-US"/>
        </a:p>
      </dgm:t>
    </dgm:pt>
    <dgm:pt modelId="{2FEB6011-898C-4C34-9347-8B3DB8F2A8FD}">
      <dgm:prSet phldrT="[Text]"/>
      <dgm:spPr/>
      <dgm:t>
        <a:bodyPr/>
        <a:lstStyle/>
        <a:p>
          <a:r>
            <a:rPr lang="en-US" b="1"/>
            <a:t>17 Principles</a:t>
          </a:r>
          <a:endParaRPr lang="en-US" b="1" dirty="0"/>
        </a:p>
      </dgm:t>
    </dgm:pt>
    <dgm:pt modelId="{94E968C2-BB7B-4139-9C2D-CDD6B0A09561}" type="parTrans" cxnId="{D1D836C2-C407-4C58-B999-DDE7AB8CB691}">
      <dgm:prSet/>
      <dgm:spPr/>
      <dgm:t>
        <a:bodyPr/>
        <a:lstStyle/>
        <a:p>
          <a:endParaRPr lang="en-US"/>
        </a:p>
      </dgm:t>
    </dgm:pt>
    <dgm:pt modelId="{E85F321D-2166-4F27-BB89-6FA195E0C799}" type="sibTrans" cxnId="{D1D836C2-C407-4C58-B999-DDE7AB8CB691}">
      <dgm:prSet/>
      <dgm:spPr/>
      <dgm:t>
        <a:bodyPr/>
        <a:lstStyle/>
        <a:p>
          <a:endParaRPr lang="en-US"/>
        </a:p>
      </dgm:t>
    </dgm:pt>
    <dgm:pt modelId="{42F8ADE2-D8D0-4272-84C5-B71226E3FC52}">
      <dgm:prSet phldrT="[Text]"/>
      <dgm:spPr/>
      <dgm:t>
        <a:bodyPr/>
        <a:lstStyle/>
        <a:p>
          <a:r>
            <a:rPr lang="en-US" b="1" dirty="0"/>
            <a:t>81 Points of Focus</a:t>
          </a:r>
        </a:p>
      </dgm:t>
    </dgm:pt>
    <dgm:pt modelId="{CB835638-5F3B-42E3-AD48-9903A34E8221}" type="parTrans" cxnId="{054CAA4D-897F-43F7-B665-71750B4B103B}">
      <dgm:prSet/>
      <dgm:spPr/>
      <dgm:t>
        <a:bodyPr/>
        <a:lstStyle/>
        <a:p>
          <a:endParaRPr lang="en-US"/>
        </a:p>
      </dgm:t>
    </dgm:pt>
    <dgm:pt modelId="{F626502B-7CE8-4E0E-93FC-C7B57875A656}" type="sibTrans" cxnId="{054CAA4D-897F-43F7-B665-71750B4B103B}">
      <dgm:prSet/>
      <dgm:spPr/>
      <dgm:t>
        <a:bodyPr/>
        <a:lstStyle/>
        <a:p>
          <a:endParaRPr lang="en-US"/>
        </a:p>
      </dgm:t>
    </dgm:pt>
    <dgm:pt modelId="{F77E5618-EE76-4BF7-9FDC-23E078F169F3}" type="pres">
      <dgm:prSet presAssocID="{78E4D65B-EF10-4E09-A348-8E5FC4188BF0}" presName="compositeShape" presStyleCnt="0">
        <dgm:presLayoutVars>
          <dgm:dir/>
          <dgm:resizeHandles/>
        </dgm:presLayoutVars>
      </dgm:prSet>
      <dgm:spPr/>
    </dgm:pt>
    <dgm:pt modelId="{0C61C877-AD28-4203-A39C-3FBC48CBE25F}" type="pres">
      <dgm:prSet presAssocID="{78E4D65B-EF10-4E09-A348-8E5FC4188BF0}" presName="pyramid" presStyleLbl="node1" presStyleIdx="0" presStyleCnt="1"/>
      <dgm:spPr/>
    </dgm:pt>
    <dgm:pt modelId="{A8064FBF-20E9-44EE-8283-EF2419955407}" type="pres">
      <dgm:prSet presAssocID="{78E4D65B-EF10-4E09-A348-8E5FC4188BF0}" presName="theList" presStyleCnt="0"/>
      <dgm:spPr/>
    </dgm:pt>
    <dgm:pt modelId="{25E2F558-68D1-4543-A0F4-DAEFAAB5EABC}" type="pres">
      <dgm:prSet presAssocID="{64542833-3245-4BF3-88D2-888001040868}" presName="aNode" presStyleLbl="fgAcc1" presStyleIdx="0" presStyleCnt="3">
        <dgm:presLayoutVars>
          <dgm:bulletEnabled val="1"/>
        </dgm:presLayoutVars>
      </dgm:prSet>
      <dgm:spPr/>
    </dgm:pt>
    <dgm:pt modelId="{82F9D6E3-DC72-4B32-949F-8C4A160FEEA0}" type="pres">
      <dgm:prSet presAssocID="{64542833-3245-4BF3-88D2-888001040868}" presName="aSpace" presStyleCnt="0"/>
      <dgm:spPr/>
    </dgm:pt>
    <dgm:pt modelId="{C7CC8C7B-7EA3-457B-B7CB-2A36D20957D5}" type="pres">
      <dgm:prSet presAssocID="{2FEB6011-898C-4C34-9347-8B3DB8F2A8FD}" presName="aNode" presStyleLbl="fgAcc1" presStyleIdx="1" presStyleCnt="3">
        <dgm:presLayoutVars>
          <dgm:bulletEnabled val="1"/>
        </dgm:presLayoutVars>
      </dgm:prSet>
      <dgm:spPr/>
    </dgm:pt>
    <dgm:pt modelId="{B264E5C4-39E6-4F5E-AA12-A4AE446403A2}" type="pres">
      <dgm:prSet presAssocID="{2FEB6011-898C-4C34-9347-8B3DB8F2A8FD}" presName="aSpace" presStyleCnt="0"/>
      <dgm:spPr/>
    </dgm:pt>
    <dgm:pt modelId="{D0907279-8FBA-461E-8662-7FE75CC2856A}" type="pres">
      <dgm:prSet presAssocID="{42F8ADE2-D8D0-4272-84C5-B71226E3FC52}" presName="aNode" presStyleLbl="fgAcc1" presStyleIdx="2" presStyleCnt="3">
        <dgm:presLayoutVars>
          <dgm:bulletEnabled val="1"/>
        </dgm:presLayoutVars>
      </dgm:prSet>
      <dgm:spPr/>
    </dgm:pt>
    <dgm:pt modelId="{50D82033-3573-4ADD-9B6F-A5BB965817BA}" type="pres">
      <dgm:prSet presAssocID="{42F8ADE2-D8D0-4272-84C5-B71226E3FC52}" presName="aSpace" presStyleCnt="0"/>
      <dgm:spPr/>
    </dgm:pt>
  </dgm:ptLst>
  <dgm:cxnLst>
    <dgm:cxn modelId="{DF71C969-ADD0-44F7-BA68-90A1EB52D8BF}" type="presOf" srcId="{42F8ADE2-D8D0-4272-84C5-B71226E3FC52}" destId="{D0907279-8FBA-461E-8662-7FE75CC2856A}" srcOrd="0" destOrd="0" presId="urn:microsoft.com/office/officeart/2005/8/layout/pyramid2"/>
    <dgm:cxn modelId="{054CAA4D-897F-43F7-B665-71750B4B103B}" srcId="{78E4D65B-EF10-4E09-A348-8E5FC4188BF0}" destId="{42F8ADE2-D8D0-4272-84C5-B71226E3FC52}" srcOrd="2" destOrd="0" parTransId="{CB835638-5F3B-42E3-AD48-9903A34E8221}" sibTransId="{F626502B-7CE8-4E0E-93FC-C7B57875A656}"/>
    <dgm:cxn modelId="{05D561AE-2592-4BE1-B991-8C0773C5103D}" srcId="{78E4D65B-EF10-4E09-A348-8E5FC4188BF0}" destId="{64542833-3245-4BF3-88D2-888001040868}" srcOrd="0" destOrd="0" parTransId="{03C6711B-A9EC-4219-B7CE-5610B186CF6D}" sibTransId="{6A7AA6AE-DDF6-4E82-BD8F-A1CDEC9ED8D1}"/>
    <dgm:cxn modelId="{D1D836C2-C407-4C58-B999-DDE7AB8CB691}" srcId="{78E4D65B-EF10-4E09-A348-8E5FC4188BF0}" destId="{2FEB6011-898C-4C34-9347-8B3DB8F2A8FD}" srcOrd="1" destOrd="0" parTransId="{94E968C2-BB7B-4139-9C2D-CDD6B0A09561}" sibTransId="{E85F321D-2166-4F27-BB89-6FA195E0C799}"/>
    <dgm:cxn modelId="{8B213E7C-3162-44A0-953B-BBB7DEE00E6B}" type="presOf" srcId="{78E4D65B-EF10-4E09-A348-8E5FC4188BF0}" destId="{F77E5618-EE76-4BF7-9FDC-23E078F169F3}" srcOrd="0" destOrd="0" presId="urn:microsoft.com/office/officeart/2005/8/layout/pyramid2"/>
    <dgm:cxn modelId="{8B56631D-36CF-4EEB-9B10-4A223B150BA9}" type="presOf" srcId="{2FEB6011-898C-4C34-9347-8B3DB8F2A8FD}" destId="{C7CC8C7B-7EA3-457B-B7CB-2A36D20957D5}" srcOrd="0" destOrd="0" presId="urn:microsoft.com/office/officeart/2005/8/layout/pyramid2"/>
    <dgm:cxn modelId="{8A8B8C03-EF22-4234-935F-D5781955C47E}" type="presOf" srcId="{64542833-3245-4BF3-88D2-888001040868}" destId="{25E2F558-68D1-4543-A0F4-DAEFAAB5EABC}" srcOrd="0" destOrd="0" presId="urn:microsoft.com/office/officeart/2005/8/layout/pyramid2"/>
    <dgm:cxn modelId="{64684812-DAFC-4FC4-A0F0-10D45B09351C}" type="presParOf" srcId="{F77E5618-EE76-4BF7-9FDC-23E078F169F3}" destId="{0C61C877-AD28-4203-A39C-3FBC48CBE25F}" srcOrd="0" destOrd="0" presId="urn:microsoft.com/office/officeart/2005/8/layout/pyramid2"/>
    <dgm:cxn modelId="{833FB65D-067C-4354-A6F2-18BB6626B3BA}" type="presParOf" srcId="{F77E5618-EE76-4BF7-9FDC-23E078F169F3}" destId="{A8064FBF-20E9-44EE-8283-EF2419955407}" srcOrd="1" destOrd="0" presId="urn:microsoft.com/office/officeart/2005/8/layout/pyramid2"/>
    <dgm:cxn modelId="{CEFF944E-9161-44BD-9740-2CAD38BC9B4D}" type="presParOf" srcId="{A8064FBF-20E9-44EE-8283-EF2419955407}" destId="{25E2F558-68D1-4543-A0F4-DAEFAAB5EABC}" srcOrd="0" destOrd="0" presId="urn:microsoft.com/office/officeart/2005/8/layout/pyramid2"/>
    <dgm:cxn modelId="{7C29C081-C8F3-459F-A06B-76A76EDDA1B5}" type="presParOf" srcId="{A8064FBF-20E9-44EE-8283-EF2419955407}" destId="{82F9D6E3-DC72-4B32-949F-8C4A160FEEA0}" srcOrd="1" destOrd="0" presId="urn:microsoft.com/office/officeart/2005/8/layout/pyramid2"/>
    <dgm:cxn modelId="{EB733E2D-23BA-4EF8-A289-87F1D22A890D}" type="presParOf" srcId="{A8064FBF-20E9-44EE-8283-EF2419955407}" destId="{C7CC8C7B-7EA3-457B-B7CB-2A36D20957D5}" srcOrd="2" destOrd="0" presId="urn:microsoft.com/office/officeart/2005/8/layout/pyramid2"/>
    <dgm:cxn modelId="{54AC6D88-52CE-4DFF-A10F-AE82432C5124}" type="presParOf" srcId="{A8064FBF-20E9-44EE-8283-EF2419955407}" destId="{B264E5C4-39E6-4F5E-AA12-A4AE446403A2}" srcOrd="3" destOrd="0" presId="urn:microsoft.com/office/officeart/2005/8/layout/pyramid2"/>
    <dgm:cxn modelId="{EF222D2B-0254-4AA2-BF21-9BA1F30DB652}" type="presParOf" srcId="{A8064FBF-20E9-44EE-8283-EF2419955407}" destId="{D0907279-8FBA-461E-8662-7FE75CC2856A}" srcOrd="4" destOrd="0" presId="urn:microsoft.com/office/officeart/2005/8/layout/pyramid2"/>
    <dgm:cxn modelId="{EC7587D7-F7B6-4812-BFFD-C15F4610BE37}" type="presParOf" srcId="{A8064FBF-20E9-44EE-8283-EF2419955407}" destId="{50D82033-3573-4ADD-9B6F-A5BB965817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E20D-B7AF-4F22-AD3E-DAA8A257FA87}">
      <dsp:nvSpPr>
        <dsp:cNvPr id="0" name=""/>
        <dsp:cNvSpPr/>
      </dsp:nvSpPr>
      <dsp:spPr>
        <a:xfrm>
          <a:off x="23124" y="3652"/>
          <a:ext cx="1427391" cy="713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itchFamily="34" charset="0"/>
              <a:cs typeface="Arial" pitchFamily="34" charset="0"/>
            </a:rPr>
            <a:t>Control Environment</a:t>
          </a:r>
        </a:p>
      </dsp:txBody>
      <dsp:txXfrm>
        <a:off x="44027" y="24555"/>
        <a:ext cx="1385585" cy="671889"/>
      </dsp:txXfrm>
    </dsp:sp>
    <dsp:sp modelId="{4D8F5C1A-920C-4D83-A928-077BA692EE17}">
      <dsp:nvSpPr>
        <dsp:cNvPr id="0" name=""/>
        <dsp:cNvSpPr/>
      </dsp:nvSpPr>
      <dsp:spPr>
        <a:xfrm>
          <a:off x="165863" y="717348"/>
          <a:ext cx="142739" cy="5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271"/>
              </a:lnTo>
              <a:lnTo>
                <a:pt x="142739" y="5352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6A2BC-EAC7-46F5-A4B8-2BC8B3271EEE}">
      <dsp:nvSpPr>
        <dsp:cNvPr id="0" name=""/>
        <dsp:cNvSpPr/>
      </dsp:nvSpPr>
      <dsp:spPr>
        <a:xfrm>
          <a:off x="308602" y="89577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1. Demonstrates commitment to integrity and ethical values</a:t>
          </a:r>
        </a:p>
      </dsp:txBody>
      <dsp:txXfrm>
        <a:off x="329505" y="916675"/>
        <a:ext cx="1100107" cy="671889"/>
      </dsp:txXfrm>
    </dsp:sp>
    <dsp:sp modelId="{380C6C94-EDCA-43CE-B49F-3AA3E9FE22AA}">
      <dsp:nvSpPr>
        <dsp:cNvPr id="0" name=""/>
        <dsp:cNvSpPr/>
      </dsp:nvSpPr>
      <dsp:spPr>
        <a:xfrm>
          <a:off x="165863" y="717348"/>
          <a:ext cx="142739" cy="142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91"/>
              </a:lnTo>
              <a:lnTo>
                <a:pt x="142739" y="142739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43876-15DE-472A-9B9F-742DB18646D2}">
      <dsp:nvSpPr>
        <dsp:cNvPr id="0" name=""/>
        <dsp:cNvSpPr/>
      </dsp:nvSpPr>
      <dsp:spPr>
        <a:xfrm>
          <a:off x="308602" y="178789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1477"/>
              <a:satOff val="-502"/>
              <a:lumOff val="48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2. Exercises oversight responsibility</a:t>
          </a:r>
        </a:p>
      </dsp:txBody>
      <dsp:txXfrm>
        <a:off x="329505" y="1808795"/>
        <a:ext cx="1100107" cy="671889"/>
      </dsp:txXfrm>
    </dsp:sp>
    <dsp:sp modelId="{3CBE5328-51D9-449B-A4D4-C99CCB5A2AE3}">
      <dsp:nvSpPr>
        <dsp:cNvPr id="0" name=""/>
        <dsp:cNvSpPr/>
      </dsp:nvSpPr>
      <dsp:spPr>
        <a:xfrm>
          <a:off x="165863" y="717348"/>
          <a:ext cx="142739" cy="231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11"/>
              </a:lnTo>
              <a:lnTo>
                <a:pt x="142739" y="231951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E5E9-89AD-408B-8FC7-66D063F4029A}">
      <dsp:nvSpPr>
        <dsp:cNvPr id="0" name=""/>
        <dsp:cNvSpPr/>
      </dsp:nvSpPr>
      <dsp:spPr>
        <a:xfrm>
          <a:off x="308602" y="268001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2954"/>
              <a:satOff val="-1004"/>
              <a:lumOff val="967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3. Establishes structure, authority and responsibility</a:t>
          </a:r>
        </a:p>
      </dsp:txBody>
      <dsp:txXfrm>
        <a:off x="329505" y="2700914"/>
        <a:ext cx="1100107" cy="671889"/>
      </dsp:txXfrm>
    </dsp:sp>
    <dsp:sp modelId="{9D91C16C-56E6-4E08-B011-FFF7AB99C439}">
      <dsp:nvSpPr>
        <dsp:cNvPr id="0" name=""/>
        <dsp:cNvSpPr/>
      </dsp:nvSpPr>
      <dsp:spPr>
        <a:xfrm>
          <a:off x="165863" y="717348"/>
          <a:ext cx="142739" cy="321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631"/>
              </a:lnTo>
              <a:lnTo>
                <a:pt x="142739" y="321163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C00CC-5716-4F08-A057-FC5F4729E967}">
      <dsp:nvSpPr>
        <dsp:cNvPr id="0" name=""/>
        <dsp:cNvSpPr/>
      </dsp:nvSpPr>
      <dsp:spPr>
        <a:xfrm>
          <a:off x="308602" y="357213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94432"/>
              <a:satOff val="-1507"/>
              <a:lumOff val="145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4. Demonstrates commitment to competence</a:t>
          </a:r>
        </a:p>
      </dsp:txBody>
      <dsp:txXfrm>
        <a:off x="329505" y="3593034"/>
        <a:ext cx="1100107" cy="671889"/>
      </dsp:txXfrm>
    </dsp:sp>
    <dsp:sp modelId="{3D04677F-26E1-47D5-AEB6-BB60AFC74904}">
      <dsp:nvSpPr>
        <dsp:cNvPr id="0" name=""/>
        <dsp:cNvSpPr/>
      </dsp:nvSpPr>
      <dsp:spPr>
        <a:xfrm>
          <a:off x="165863" y="717348"/>
          <a:ext cx="142739" cy="410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3751"/>
              </a:lnTo>
              <a:lnTo>
                <a:pt x="142739" y="410375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940B5-FEDD-4F6F-85E8-91505742E484}">
      <dsp:nvSpPr>
        <dsp:cNvPr id="0" name=""/>
        <dsp:cNvSpPr/>
      </dsp:nvSpPr>
      <dsp:spPr>
        <a:xfrm>
          <a:off x="308602" y="446425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25909"/>
              <a:satOff val="-2009"/>
              <a:lumOff val="1934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5. Enforces accountability</a:t>
          </a:r>
        </a:p>
      </dsp:txBody>
      <dsp:txXfrm>
        <a:off x="329505" y="4485154"/>
        <a:ext cx="1100107" cy="671889"/>
      </dsp:txXfrm>
    </dsp:sp>
    <dsp:sp modelId="{0685C621-1ACF-4BCD-9FD0-4B1208478772}">
      <dsp:nvSpPr>
        <dsp:cNvPr id="0" name=""/>
        <dsp:cNvSpPr/>
      </dsp:nvSpPr>
      <dsp:spPr>
        <a:xfrm>
          <a:off x="1807364" y="3652"/>
          <a:ext cx="1427391" cy="713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itchFamily="34" charset="0"/>
              <a:cs typeface="Arial" pitchFamily="34" charset="0"/>
            </a:rPr>
            <a:t>Risk Assessment</a:t>
          </a:r>
        </a:p>
      </dsp:txBody>
      <dsp:txXfrm>
        <a:off x="1828267" y="24555"/>
        <a:ext cx="1385585" cy="671889"/>
      </dsp:txXfrm>
    </dsp:sp>
    <dsp:sp modelId="{BB3A433A-60BE-4E68-82FE-9D353DE14ECF}">
      <dsp:nvSpPr>
        <dsp:cNvPr id="0" name=""/>
        <dsp:cNvSpPr/>
      </dsp:nvSpPr>
      <dsp:spPr>
        <a:xfrm>
          <a:off x="1950103" y="717348"/>
          <a:ext cx="142739" cy="5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271"/>
              </a:lnTo>
              <a:lnTo>
                <a:pt x="142739" y="5352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89348-83FC-456A-94A4-E33DD8A52C7B}">
      <dsp:nvSpPr>
        <dsp:cNvPr id="0" name=""/>
        <dsp:cNvSpPr/>
      </dsp:nvSpPr>
      <dsp:spPr>
        <a:xfrm>
          <a:off x="2092842" y="89577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57386"/>
              <a:satOff val="-2511"/>
              <a:lumOff val="241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6. Specifies suitable objectives</a:t>
          </a:r>
        </a:p>
      </dsp:txBody>
      <dsp:txXfrm>
        <a:off x="2113745" y="916675"/>
        <a:ext cx="1100107" cy="671889"/>
      </dsp:txXfrm>
    </dsp:sp>
    <dsp:sp modelId="{3FBB014D-0883-4C0E-B1AE-18B6663DB9A0}">
      <dsp:nvSpPr>
        <dsp:cNvPr id="0" name=""/>
        <dsp:cNvSpPr/>
      </dsp:nvSpPr>
      <dsp:spPr>
        <a:xfrm>
          <a:off x="1950103" y="717348"/>
          <a:ext cx="142739" cy="142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91"/>
              </a:lnTo>
              <a:lnTo>
                <a:pt x="142739" y="142739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90F83-6429-4E02-B341-6572F3B84744}">
      <dsp:nvSpPr>
        <dsp:cNvPr id="0" name=""/>
        <dsp:cNvSpPr/>
      </dsp:nvSpPr>
      <dsp:spPr>
        <a:xfrm>
          <a:off x="2092842" y="178789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88863"/>
              <a:satOff val="-3013"/>
              <a:lumOff val="2901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7. Identifies and analyzes risk</a:t>
          </a:r>
        </a:p>
      </dsp:txBody>
      <dsp:txXfrm>
        <a:off x="2113745" y="1808795"/>
        <a:ext cx="1100107" cy="671889"/>
      </dsp:txXfrm>
    </dsp:sp>
    <dsp:sp modelId="{4E29D777-DEFA-443E-9415-DE6CBC1B3571}">
      <dsp:nvSpPr>
        <dsp:cNvPr id="0" name=""/>
        <dsp:cNvSpPr/>
      </dsp:nvSpPr>
      <dsp:spPr>
        <a:xfrm>
          <a:off x="1950103" y="717348"/>
          <a:ext cx="142739" cy="231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11"/>
              </a:lnTo>
              <a:lnTo>
                <a:pt x="142739" y="231951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6A679-976A-4E93-B103-EE102ED881D5}">
      <dsp:nvSpPr>
        <dsp:cNvPr id="0" name=""/>
        <dsp:cNvSpPr/>
      </dsp:nvSpPr>
      <dsp:spPr>
        <a:xfrm>
          <a:off x="2092842" y="268001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20340"/>
              <a:satOff val="-3516"/>
              <a:lumOff val="33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8. Assesses fraud risk</a:t>
          </a:r>
        </a:p>
      </dsp:txBody>
      <dsp:txXfrm>
        <a:off x="2113745" y="2700914"/>
        <a:ext cx="1100107" cy="671889"/>
      </dsp:txXfrm>
    </dsp:sp>
    <dsp:sp modelId="{FC08E47B-C29A-468B-8D47-D1679F10EC84}">
      <dsp:nvSpPr>
        <dsp:cNvPr id="0" name=""/>
        <dsp:cNvSpPr/>
      </dsp:nvSpPr>
      <dsp:spPr>
        <a:xfrm>
          <a:off x="1950103" y="717348"/>
          <a:ext cx="142739" cy="321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631"/>
              </a:lnTo>
              <a:lnTo>
                <a:pt x="142739" y="321163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4BEB4-8211-4795-BF1F-EC41DC7CB474}">
      <dsp:nvSpPr>
        <dsp:cNvPr id="0" name=""/>
        <dsp:cNvSpPr/>
      </dsp:nvSpPr>
      <dsp:spPr>
        <a:xfrm>
          <a:off x="2092842" y="357213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51817"/>
              <a:satOff val="-4018"/>
              <a:lumOff val="386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9. Identifies and analyzes significant change</a:t>
          </a:r>
        </a:p>
      </dsp:txBody>
      <dsp:txXfrm>
        <a:off x="2113745" y="3593034"/>
        <a:ext cx="1100107" cy="671889"/>
      </dsp:txXfrm>
    </dsp:sp>
    <dsp:sp modelId="{A914C8C8-9CD0-4722-AC69-C55E01C3CF52}">
      <dsp:nvSpPr>
        <dsp:cNvPr id="0" name=""/>
        <dsp:cNvSpPr/>
      </dsp:nvSpPr>
      <dsp:spPr>
        <a:xfrm>
          <a:off x="3591604" y="3652"/>
          <a:ext cx="1427391" cy="713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itchFamily="34" charset="0"/>
              <a:cs typeface="Arial" pitchFamily="34" charset="0"/>
            </a:rPr>
            <a:t>Control Activities</a:t>
          </a:r>
        </a:p>
      </dsp:txBody>
      <dsp:txXfrm>
        <a:off x="3612507" y="24555"/>
        <a:ext cx="1385585" cy="671889"/>
      </dsp:txXfrm>
    </dsp:sp>
    <dsp:sp modelId="{777663A9-C8CF-47AA-87D5-AAAB0C25D274}">
      <dsp:nvSpPr>
        <dsp:cNvPr id="0" name=""/>
        <dsp:cNvSpPr/>
      </dsp:nvSpPr>
      <dsp:spPr>
        <a:xfrm>
          <a:off x="3734343" y="717348"/>
          <a:ext cx="142739" cy="5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271"/>
              </a:lnTo>
              <a:lnTo>
                <a:pt x="142739" y="5352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8EFF2-CE1A-4BBF-858C-F2F82365BD6D}">
      <dsp:nvSpPr>
        <dsp:cNvPr id="0" name=""/>
        <dsp:cNvSpPr/>
      </dsp:nvSpPr>
      <dsp:spPr>
        <a:xfrm>
          <a:off x="3877082" y="89577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51817"/>
              <a:satOff val="-4018"/>
              <a:lumOff val="386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10. Selects and develops control activities</a:t>
          </a:r>
        </a:p>
      </dsp:txBody>
      <dsp:txXfrm>
        <a:off x="3897985" y="916675"/>
        <a:ext cx="1100107" cy="671889"/>
      </dsp:txXfrm>
    </dsp:sp>
    <dsp:sp modelId="{3315B1D5-8F68-4EEE-8C77-D5D7A98DD49D}">
      <dsp:nvSpPr>
        <dsp:cNvPr id="0" name=""/>
        <dsp:cNvSpPr/>
      </dsp:nvSpPr>
      <dsp:spPr>
        <a:xfrm>
          <a:off x="3734343" y="717348"/>
          <a:ext cx="142739" cy="142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91"/>
              </a:lnTo>
              <a:lnTo>
                <a:pt x="142739" y="142739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0811D-6302-47AA-9BAF-1B9B6FFF63B1}">
      <dsp:nvSpPr>
        <dsp:cNvPr id="0" name=""/>
        <dsp:cNvSpPr/>
      </dsp:nvSpPr>
      <dsp:spPr>
        <a:xfrm>
          <a:off x="3877082" y="178789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20340"/>
              <a:satOff val="-3516"/>
              <a:lumOff val="33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11. Selects and develops general controls over technology</a:t>
          </a:r>
        </a:p>
      </dsp:txBody>
      <dsp:txXfrm>
        <a:off x="3897985" y="1808795"/>
        <a:ext cx="1100107" cy="671889"/>
      </dsp:txXfrm>
    </dsp:sp>
    <dsp:sp modelId="{8AB33D5E-3E5D-4708-A146-A8F3A426F1E4}">
      <dsp:nvSpPr>
        <dsp:cNvPr id="0" name=""/>
        <dsp:cNvSpPr/>
      </dsp:nvSpPr>
      <dsp:spPr>
        <a:xfrm>
          <a:off x="3734343" y="717348"/>
          <a:ext cx="142739" cy="231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11"/>
              </a:lnTo>
              <a:lnTo>
                <a:pt x="142739" y="231951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4588B-60F0-45A0-9B94-8AC165328501}">
      <dsp:nvSpPr>
        <dsp:cNvPr id="0" name=""/>
        <dsp:cNvSpPr/>
      </dsp:nvSpPr>
      <dsp:spPr>
        <a:xfrm>
          <a:off x="3877082" y="2680011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88863"/>
              <a:satOff val="-3013"/>
              <a:lumOff val="2901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12. Deploys through policies and procedures</a:t>
          </a:r>
        </a:p>
      </dsp:txBody>
      <dsp:txXfrm>
        <a:off x="3897985" y="2700914"/>
        <a:ext cx="1100107" cy="671889"/>
      </dsp:txXfrm>
    </dsp:sp>
    <dsp:sp modelId="{33DDB9A1-2568-430A-A7FB-FA4FE88161C1}">
      <dsp:nvSpPr>
        <dsp:cNvPr id="0" name=""/>
        <dsp:cNvSpPr/>
      </dsp:nvSpPr>
      <dsp:spPr>
        <a:xfrm>
          <a:off x="5375843" y="3652"/>
          <a:ext cx="1427391" cy="713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5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itchFamily="34" charset="0"/>
              <a:cs typeface="Arial" pitchFamily="34" charset="0"/>
            </a:rPr>
            <a:t>Information &amp; Communication</a:t>
          </a:r>
        </a:p>
      </dsp:txBody>
      <dsp:txXfrm>
        <a:off x="5396746" y="24555"/>
        <a:ext cx="1385585" cy="671889"/>
      </dsp:txXfrm>
    </dsp:sp>
    <dsp:sp modelId="{8EE16F11-C236-4325-B673-FD0B62A9D6E9}">
      <dsp:nvSpPr>
        <dsp:cNvPr id="0" name=""/>
        <dsp:cNvSpPr/>
      </dsp:nvSpPr>
      <dsp:spPr>
        <a:xfrm>
          <a:off x="5518583" y="717348"/>
          <a:ext cx="142739" cy="5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271"/>
              </a:lnTo>
              <a:lnTo>
                <a:pt x="142739" y="5352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3A7AD-DA21-4C71-80EE-0522B24D2608}">
      <dsp:nvSpPr>
        <dsp:cNvPr id="0" name=""/>
        <dsp:cNvSpPr/>
      </dsp:nvSpPr>
      <dsp:spPr>
        <a:xfrm>
          <a:off x="5661322" y="89577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57386"/>
              <a:satOff val="-2511"/>
              <a:lumOff val="241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13. Uses relevant information</a:t>
          </a:r>
        </a:p>
      </dsp:txBody>
      <dsp:txXfrm>
        <a:off x="5682225" y="916675"/>
        <a:ext cx="1100107" cy="671889"/>
      </dsp:txXfrm>
    </dsp:sp>
    <dsp:sp modelId="{0D8F848B-1463-4F5D-968A-682131C409ED}">
      <dsp:nvSpPr>
        <dsp:cNvPr id="0" name=""/>
        <dsp:cNvSpPr/>
      </dsp:nvSpPr>
      <dsp:spPr>
        <a:xfrm>
          <a:off x="5518583" y="717348"/>
          <a:ext cx="142739" cy="13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526"/>
              </a:lnTo>
              <a:lnTo>
                <a:pt x="142739" y="135152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C4FDA-5A50-4B23-A958-DB97BA9D114C}">
      <dsp:nvSpPr>
        <dsp:cNvPr id="0" name=""/>
        <dsp:cNvSpPr/>
      </dsp:nvSpPr>
      <dsp:spPr>
        <a:xfrm>
          <a:off x="5661322" y="1787892"/>
          <a:ext cx="1141902" cy="561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25909"/>
              <a:satOff val="-2009"/>
              <a:lumOff val="1934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14. Communicates internally</a:t>
          </a:r>
        </a:p>
      </dsp:txBody>
      <dsp:txXfrm>
        <a:off x="5677781" y="1804351"/>
        <a:ext cx="1108984" cy="529046"/>
      </dsp:txXfrm>
    </dsp:sp>
    <dsp:sp modelId="{6525C846-016C-4888-B933-9AE0EB37C859}">
      <dsp:nvSpPr>
        <dsp:cNvPr id="0" name=""/>
        <dsp:cNvSpPr/>
      </dsp:nvSpPr>
      <dsp:spPr>
        <a:xfrm>
          <a:off x="5518583" y="717348"/>
          <a:ext cx="142739" cy="216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780"/>
              </a:lnTo>
              <a:lnTo>
                <a:pt x="142739" y="216778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E1C5-B780-4EF7-89D4-8CF4CB5A5059}">
      <dsp:nvSpPr>
        <dsp:cNvPr id="0" name=""/>
        <dsp:cNvSpPr/>
      </dsp:nvSpPr>
      <dsp:spPr>
        <a:xfrm>
          <a:off x="5661322" y="2528280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94432"/>
              <a:satOff val="-1507"/>
              <a:lumOff val="145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15. Communicates externally</a:t>
          </a:r>
        </a:p>
      </dsp:txBody>
      <dsp:txXfrm>
        <a:off x="5682225" y="2549183"/>
        <a:ext cx="1100107" cy="671889"/>
      </dsp:txXfrm>
    </dsp:sp>
    <dsp:sp modelId="{694E822D-BECF-4DCE-991C-5163C09848E2}">
      <dsp:nvSpPr>
        <dsp:cNvPr id="0" name=""/>
        <dsp:cNvSpPr/>
      </dsp:nvSpPr>
      <dsp:spPr>
        <a:xfrm>
          <a:off x="7160083" y="3652"/>
          <a:ext cx="1427391" cy="713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itchFamily="34" charset="0"/>
              <a:cs typeface="Arial" pitchFamily="34" charset="0"/>
            </a:rPr>
            <a:t>Monitoring Activities</a:t>
          </a:r>
        </a:p>
      </dsp:txBody>
      <dsp:txXfrm>
        <a:off x="7180986" y="24555"/>
        <a:ext cx="1385585" cy="671889"/>
      </dsp:txXfrm>
    </dsp:sp>
    <dsp:sp modelId="{87A91AD5-3A91-45A6-BE47-3655B05D5048}">
      <dsp:nvSpPr>
        <dsp:cNvPr id="0" name=""/>
        <dsp:cNvSpPr/>
      </dsp:nvSpPr>
      <dsp:spPr>
        <a:xfrm>
          <a:off x="7302823" y="717348"/>
          <a:ext cx="142739" cy="5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271"/>
              </a:lnTo>
              <a:lnTo>
                <a:pt x="142739" y="5352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4A4B-D20B-416E-B335-6ED5909BAF20}">
      <dsp:nvSpPr>
        <dsp:cNvPr id="0" name=""/>
        <dsp:cNvSpPr/>
      </dsp:nvSpPr>
      <dsp:spPr>
        <a:xfrm>
          <a:off x="7445562" y="89577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2954"/>
              <a:satOff val="-1004"/>
              <a:lumOff val="967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16. Conducts ongoing and/or separate evaluations</a:t>
          </a:r>
        </a:p>
      </dsp:txBody>
      <dsp:txXfrm>
        <a:off x="7466465" y="916675"/>
        <a:ext cx="1100107" cy="671889"/>
      </dsp:txXfrm>
    </dsp:sp>
    <dsp:sp modelId="{51C2D7C4-8C71-4CA5-9BFE-E7BBF717B9C6}">
      <dsp:nvSpPr>
        <dsp:cNvPr id="0" name=""/>
        <dsp:cNvSpPr/>
      </dsp:nvSpPr>
      <dsp:spPr>
        <a:xfrm>
          <a:off x="7302823" y="717348"/>
          <a:ext cx="142739" cy="1427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91"/>
              </a:lnTo>
              <a:lnTo>
                <a:pt x="142739" y="142739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06292-7983-4CA4-B9E3-9A1070A1D2BC}">
      <dsp:nvSpPr>
        <dsp:cNvPr id="0" name=""/>
        <dsp:cNvSpPr/>
      </dsp:nvSpPr>
      <dsp:spPr>
        <a:xfrm>
          <a:off x="7445562" y="1787892"/>
          <a:ext cx="1141913" cy="71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1477"/>
              <a:satOff val="-502"/>
              <a:lumOff val="48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itchFamily="34" charset="0"/>
              <a:cs typeface="Arial" pitchFamily="34" charset="0"/>
            </a:rPr>
            <a:t>17. Evaluates and communicates deficiencies</a:t>
          </a:r>
        </a:p>
      </dsp:txBody>
      <dsp:txXfrm>
        <a:off x="7466465" y="1808795"/>
        <a:ext cx="1100107" cy="671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C877-AD28-4203-A39C-3FBC48CBE25F}">
      <dsp:nvSpPr>
        <dsp:cNvPr id="0" name=""/>
        <dsp:cNvSpPr/>
      </dsp:nvSpPr>
      <dsp:spPr>
        <a:xfrm>
          <a:off x="1068506" y="0"/>
          <a:ext cx="5364163" cy="536416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2F558-68D1-4543-A0F4-DAEFAAB5EABC}">
      <dsp:nvSpPr>
        <dsp:cNvPr id="0" name=""/>
        <dsp:cNvSpPr/>
      </dsp:nvSpPr>
      <dsp:spPr>
        <a:xfrm>
          <a:off x="3750587" y="539297"/>
          <a:ext cx="3486705" cy="126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5 Components</a:t>
          </a:r>
          <a:endParaRPr lang="en-US" sz="3200" b="1" kern="1200" dirty="0"/>
        </a:p>
      </dsp:txBody>
      <dsp:txXfrm>
        <a:off x="3812573" y="601283"/>
        <a:ext cx="3362733" cy="1145825"/>
      </dsp:txXfrm>
    </dsp:sp>
    <dsp:sp modelId="{C7CC8C7B-7EA3-457B-B7CB-2A36D20957D5}">
      <dsp:nvSpPr>
        <dsp:cNvPr id="0" name=""/>
        <dsp:cNvSpPr/>
      </dsp:nvSpPr>
      <dsp:spPr>
        <a:xfrm>
          <a:off x="3750587" y="1967820"/>
          <a:ext cx="3486705" cy="126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17 Principles</a:t>
          </a:r>
          <a:endParaRPr lang="en-US" sz="3200" b="1" kern="1200" dirty="0"/>
        </a:p>
      </dsp:txBody>
      <dsp:txXfrm>
        <a:off x="3812573" y="2029806"/>
        <a:ext cx="3362733" cy="1145825"/>
      </dsp:txXfrm>
    </dsp:sp>
    <dsp:sp modelId="{D0907279-8FBA-461E-8662-7FE75CC2856A}">
      <dsp:nvSpPr>
        <dsp:cNvPr id="0" name=""/>
        <dsp:cNvSpPr/>
      </dsp:nvSpPr>
      <dsp:spPr>
        <a:xfrm>
          <a:off x="3750587" y="3396342"/>
          <a:ext cx="3486705" cy="126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81 Points of Focus</a:t>
          </a:r>
        </a:p>
      </dsp:txBody>
      <dsp:txXfrm>
        <a:off x="3812573" y="3458328"/>
        <a:ext cx="3362733" cy="114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95A6-7B69-40AB-9CAE-2F0DEAE0E8B9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6FA8-E0B1-4C2E-9009-613FC2AE8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4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9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4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3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4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7"/>
            <a:ext cx="5560060" cy="4703638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5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3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44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44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8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7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2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17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9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652963" cy="34893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81" y="4398362"/>
            <a:ext cx="5146594" cy="4172269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45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17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97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9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28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929D24-3E9E-4161-9102-CF0AD387D2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67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1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138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16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9"/>
            <a:ext cx="5560060" cy="455201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61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106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06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2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FF9-746B-4A90-B17F-9311D67F2C2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4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6FA8-E0B1-4C2E-9009-613FC2AE80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0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4800"/>
            <a:ext cx="5867400" cy="936625"/>
          </a:xfrm>
        </p:spPr>
        <p:txBody>
          <a:bodyPr>
            <a:normAutofit/>
          </a:bodyPr>
          <a:lstStyle>
            <a:lvl1pPr algn="l">
              <a:defRPr sz="36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5867400" cy="682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2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8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9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7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27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709495-6C02-4B3D-9782-02B23BEE4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" y="6629400"/>
            <a:ext cx="7772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©2008 by the Association of Certified Fraud Examiners, Inc.</a:t>
            </a:r>
          </a:p>
        </p:txBody>
      </p:sp>
    </p:spTree>
    <p:extLst>
      <p:ext uri="{BB962C8B-B14F-4D97-AF65-F5344CB8AC3E}">
        <p14:creationId xmlns:p14="http://schemas.microsoft.com/office/powerpoint/2010/main" val="6157489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4800"/>
            <a:ext cx="5867400" cy="936625"/>
          </a:xfrm>
        </p:spPr>
        <p:txBody>
          <a:bodyPr>
            <a:normAutofit/>
          </a:bodyPr>
          <a:lstStyle>
            <a:lvl1pPr algn="l">
              <a:defRPr sz="36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5867400" cy="682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9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5" r:id="rId6"/>
    <p:sldLayoutId id="2147483657" r:id="rId7"/>
    <p:sldLayoutId id="214748367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57E58"/>
        </a:buClr>
        <a:buFont typeface="Webdings" pitchFamily="18" charset="2"/>
        <a:buChar char="4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57E58"/>
        </a:buClr>
        <a:buFont typeface="Webdings" pitchFamily="18" charset="2"/>
        <a:buChar char="4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57E58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LVplcd-aPvXpM&amp;tbnid=8p1Rl5MOGt0r2M:&amp;ved=0CAUQjRw&amp;url=http://blog.aicpa.org/2012/01/internal-control-integrated-framework-20-years-later.html&amp;ei=yeaTUaeiAsXj0gGtp4D4Aw&amp;bvm=bv.46471029,d.dmQ&amp;psig=AFQjCNGXZ-AYGKm-J61mariEr5WG3vdRFA&amp;ust=13687337411277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://www.google.com/url?sa=i&amp;rct=j&amp;q=&amp;esrc=s&amp;frm=1&amp;source=images&amp;cd=&amp;cad=rja&amp;docid=XPmv71yvoiAMmM&amp;tbnid=vF5Cud9rSHVo-M:&amp;ved=0CAUQjRw&amp;url=http://www.rtpiconferences.co.uk/hawksmere/content.php?name=acca-webinars&amp;type=campaign&amp;ei=t9CTUb79J4rk0QGB14GQAQ&amp;bvm=bv.46471029,d.dmQ&amp;psig=AFQjCNGzWUPE48iOdZDgFjEqFQHyd2JZyg&amp;ust=1368728101897815" TargetMode="Externa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LVplcd-aPvXpM&amp;tbnid=8p1Rl5MOGt0r2M:&amp;ved=0CAUQjRw&amp;url=http://blog.aicpa.org/2012/01/internal-control-integrated-framework-20-years-later.html&amp;ei=yeaTUaeiAsXj0gGtp4D4Aw&amp;bvm=bv.46471029,d.dmQ&amp;psig=AFQjCNGXZ-AYGKm-J61mariEr5WG3vdRFA&amp;ust=136873374112771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://www.google.com/url?sa=i&amp;rct=j&amp;q=&amp;esrc=s&amp;frm=1&amp;source=images&amp;cd=&amp;cad=rja&amp;docid=XPmv71yvoiAMmM&amp;tbnid=vF5Cud9rSHVo-M:&amp;ved=0CAUQjRw&amp;url=http://www.rtpiconferences.co.uk/hawksmere/content.php?name=acca-webinars&amp;type=campaign&amp;ei=t9CTUb79J4rk0QGB14GQAQ&amp;bvm=bv.46471029,d.dmQ&amp;psig=AFQjCNGzWUPE48iOdZDgFjEqFQHyd2JZyg&amp;ust=1368728101897815" TargetMode="Externa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raconrad@cbh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304639" cy="990600"/>
          </a:xfrm>
        </p:spPr>
        <p:txBody>
          <a:bodyPr>
            <a:noAutofit/>
          </a:bodyPr>
          <a:lstStyle/>
          <a:p>
            <a:pPr algn="r"/>
            <a:r>
              <a:rPr lang="en-US" sz="4000" i="0" dirty="0"/>
              <a:t>Diving into the </a:t>
            </a:r>
            <a:br>
              <a:rPr lang="en-US" sz="4000" i="0" dirty="0"/>
            </a:br>
            <a:r>
              <a:rPr lang="en-US" sz="4000" i="0" dirty="0"/>
              <a:t>2013 COSO </a:t>
            </a:r>
            <a:br>
              <a:rPr lang="en-US" sz="4000" i="0" dirty="0"/>
            </a:br>
            <a:r>
              <a:rPr lang="en-US" sz="4000" i="0" dirty="0"/>
              <a:t>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8" y="1371599"/>
            <a:ext cx="4145478" cy="3150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2209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Presented by: Ronald A. Conrad</a:t>
            </a:r>
          </a:p>
        </p:txBody>
      </p:sp>
    </p:spTree>
    <p:extLst>
      <p:ext uri="{BB962C8B-B14F-4D97-AF65-F5344CB8AC3E}">
        <p14:creationId xmlns:p14="http://schemas.microsoft.com/office/powerpoint/2010/main" val="170638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CO</a:t>
            </a:r>
            <a:r>
              <a:rPr lang="en-US" sz="4000" b="1" i="0" u="sng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SO</a:t>
            </a:r>
            <a:r>
              <a:rPr lang="en-US" sz="40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 - Sponsoring Organizations</a:t>
            </a:r>
          </a:p>
        </p:txBody>
      </p:sp>
      <p:pic>
        <p:nvPicPr>
          <p:cNvPr id="2050" name="Picture 2" descr="American Accounting Associ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0"/>
          <a:stretch/>
        </p:blipFill>
        <p:spPr bwMode="auto">
          <a:xfrm>
            <a:off x="304800" y="2133600"/>
            <a:ext cx="2705976" cy="10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erican Institute of Certified Public Account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92" y="2226304"/>
            <a:ext cx="3049008" cy="6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ancial Executives Internat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3873097" cy="8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stitute of Management Accounta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5536204"/>
            <a:ext cx="2897309" cy="6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Institute of Internal Audi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76747"/>
            <a:ext cx="4453128" cy="8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957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4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133600"/>
            <a:ext cx="4286250" cy="28575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How Does COSO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486400" cy="49831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1800" dirty="0"/>
              <a:t>Provides a means to apply internal control to any type of entity, regardless of industry or legal structure, at the levels of entity, operating unit, or function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Provides flexibility and allows for judgment in designing, implementing, conducting internal control—can be applied at the entity, operating, and functional levels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A means to identify and analyze risks, and to develop and manage appropriate responses to risks within acceptable levels and with a greater focus on anti-fraud measures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COSO is Principles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Framework does not prescribe controls to be selected, developed, and deployed for effective internal control.</a:t>
            </a:r>
          </a:p>
          <a:p>
            <a:r>
              <a:rPr lang="en-US" sz="2000" dirty="0"/>
              <a:t>An organization’s selection of controls to effect relevant principles and associated components is a function of management judgment based on factors unique to the entity.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282"/>
            <a:ext cx="4501860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5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+mn-lt"/>
                <a:ea typeface="+mn-ea"/>
                <a:cs typeface="Calibri" pitchFamily="34" charset="0"/>
              </a:rPr>
              <a:t>The Original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First published in 1992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Gained wide acceptance in early 2000s with passage of Sarbanes Oxley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Most widely used internal control framework in U.S.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Widely used around the world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7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+mn-lt"/>
                <a:ea typeface="+mn-ea"/>
                <a:cs typeface="Calibri" pitchFamily="34" charset="0"/>
              </a:rPr>
              <a:t>COSO Framework (1992)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79248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Categories of Objectives:</a:t>
            </a:r>
          </a:p>
          <a:p>
            <a:pPr lvl="1"/>
            <a:r>
              <a:rPr lang="en-US" sz="2600" dirty="0"/>
              <a:t>Operations – Achievement of an entity’s basic mission and vision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Financial Reporting – Preparation of financial reports for use by external organizations and stakeholders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Compliance – Actions taken to comply with applicable laws and 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ea typeface="+mn-ea"/>
                <a:cs typeface="Calibri" pitchFamily="34" charset="0"/>
              </a:rPr>
              <a:t>The 5 COSO Components (1992)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8382000" cy="5105400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2600" b="1" dirty="0"/>
              <a:t>Control Environment </a:t>
            </a:r>
            <a:r>
              <a:rPr lang="en-US" sz="2600" dirty="0"/>
              <a:t>– Governing Body, Organizational Structure</a:t>
            </a:r>
          </a:p>
          <a:p>
            <a:pPr marL="57150" indent="0">
              <a:buNone/>
            </a:pPr>
            <a:endParaRPr lang="en-US" sz="1200" b="1" dirty="0"/>
          </a:p>
          <a:p>
            <a:pPr marL="571500" indent="-514350">
              <a:buFont typeface="+mj-lt"/>
              <a:buAutoNum type="arabicPeriod" startAt="2"/>
            </a:pPr>
            <a:r>
              <a:rPr lang="en-US" sz="2600" b="1" dirty="0"/>
              <a:t>Risk Assessment </a:t>
            </a:r>
            <a:r>
              <a:rPr lang="en-US" sz="2600" dirty="0"/>
              <a:t>– Risk Identification and Analysis</a:t>
            </a:r>
          </a:p>
          <a:p>
            <a:pPr marL="57150" indent="0">
              <a:buNone/>
            </a:pPr>
            <a:endParaRPr lang="en-US" sz="1200" b="1" dirty="0"/>
          </a:p>
          <a:p>
            <a:pPr marL="571500" indent="-514350">
              <a:buFont typeface="+mj-lt"/>
              <a:buAutoNum type="arabicPeriod" startAt="3"/>
            </a:pPr>
            <a:r>
              <a:rPr lang="en-US" sz="2600" b="1" dirty="0"/>
              <a:t>Control Activities </a:t>
            </a:r>
            <a:r>
              <a:rPr lang="en-US" sz="2600" dirty="0"/>
              <a:t>– Policies and Procedures, Change Management</a:t>
            </a:r>
          </a:p>
          <a:p>
            <a:pPr marL="57150" indent="0">
              <a:buNone/>
            </a:pPr>
            <a:endParaRPr lang="en-US" sz="1200" b="1" dirty="0"/>
          </a:p>
          <a:p>
            <a:pPr marL="571500" indent="-514350">
              <a:buFont typeface="+mj-lt"/>
              <a:buAutoNum type="arabicPeriod" startAt="4"/>
            </a:pPr>
            <a:r>
              <a:rPr lang="en-US" sz="2600" b="1" dirty="0"/>
              <a:t>Information and Communication </a:t>
            </a:r>
            <a:r>
              <a:rPr lang="en-US" sz="2600" dirty="0"/>
              <a:t>– Quality of Information and Effectiveness of Communication</a:t>
            </a:r>
          </a:p>
          <a:p>
            <a:pPr marL="57150" indent="0">
              <a:buNone/>
            </a:pPr>
            <a:endParaRPr lang="en-US" sz="1200" b="1" dirty="0"/>
          </a:p>
          <a:p>
            <a:pPr marL="571500" indent="-514350">
              <a:buFont typeface="+mj-lt"/>
              <a:buAutoNum type="arabicPeriod" startAt="5"/>
            </a:pPr>
            <a:r>
              <a:rPr lang="en-US" sz="2600" b="1" dirty="0"/>
              <a:t>Monitoring </a:t>
            </a:r>
            <a:r>
              <a:rPr lang="en-US" sz="2600" dirty="0"/>
              <a:t>– On-going Monitoring, Evaluations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Why The Update?</a:t>
            </a: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zARoDASIAAhEBAxEB/8QAHAAAAQUBAQEAAAAAAAAAAAAABAACAwUGAQcI/8QAPRAAAQQBAwIDBQYEBQMFAAAAAQACAxEEBRIhMVETQWEGIjJxgRQjQlKRwTNiobEHFSRy0YKS4UNEY4Pw/8QAGQEAAwEBAQAAAAAAAAAAAAAAAAECAwQF/8QAIxEBAQEBAAIDAAICAwAAAAAAAAERAgMSITFBEyJRYQQygf/aAAwDAQACEQMRAD8Aax1BP3IdrqUrTaZH2g3TPeHtLOCLbXmi0NtkOUS33WACzSID8EPY1weC0XwOylzXPbjudGaICa3IjMbpL90GlG5znZOxxuORnA9UB05ZEUDwAQ8gOPZRMFy5ULvhcLC7h4cuRD9lDHFwf7tLWaboMcZEuXT5Py+Q/wCU8wT5Z3S9HysrHbCWDwwb3ngLSYujY8HvSDxn93dP0Vy1rWgBoAA6AJr2paeIRbWBoAAHYJjnElS7q4KheRaYODlMx3CFBC615ukEK388J2+uSht9Lj5msYXPeGtHUk0EAVvTd3PKocz2kwsYERuMz+zOn6qpn9rMh5IhhjjHd3vFLV8+PqtruAHRPa9edye0GoSdckj0aAFF/m2af/dTf95S9mk8HT08P44T2uAXl8eq5jTYyph/1lFRa9qEfIyXn58paqeCvSb4TXC1h8f2rzG0JGxyD1FK2xfanGlIE0boz3uwnKm+Lqfi8cKK5YUEeXBktDoZGvHoU8m1U+WN+D7SHVcDSRdKQR8C08LXARaVWpA1oKcOqJBqF0AeKc0H5hB5WhYuS0hzavsrYUncKp8J1lptAOPA5sDdwrhZ8ae+DJuZtV3XpDiAFU6hBFPe9v1VExWpZbYIjR5KqhkSkA2eVoNV0HxvfjJIB6IAYL2ivD6cJYf2gapmBQOJ2nb1T8dx2lrnWQsVpl1z2sbbjQQuVM+La4dL5TXyF73xuPDm20ph1jAJpYT8LxYVhgYL8oR2K2dXIbTIDl5ETXjkCiQtgyFkLAxgDQPJMj9PxYcVgEbRZ6uPUo3cEFG4qTcUsPRIeLpNe8KIOtNkukj1yR/NqEuDj1SeeKpMAPkqxOuF9LrZB35Uch2glxAA6krJa3r7nudBhO2x9HSDq75dglbi+OL3ci+1LXoMW2RHxZRwQDwPmsvqOp5GY65pCR5NHAH0VV4x7pj5L81Nrr48MiZ0lnqlvQ4dfKduUWuic4nD/VPa+0LuUsZRp+oprvK0nSKIEgJpchU5FRydkTHZ9EJGS0ChyVMJAPid9AqjLqrCGR0J3RyODvQq8032gkZTMpm9v5vNZQ5Qb8ITXZLz5q5XP3x7fL1PEy4MqPdFKHDzAPRSeI1p7ry7D1DIxZRJFIQfn1Wz0fXoM3ayUhkx4ryKcrl64vK/M3ZMMvdNIHkm2LpXGdECSm9V3xCht9dE3xP0TSJ8WyUHO4cpwdweVDIb8kwHeTtNKOvT+inLbS8Mf/gnDYOR2xwffCfFtY4uJ5PKRb3CDyXeHOHXbHe670WCxMjvFe5jq2ub7qjY0lrd45b0K7A22hrvwng+inay3UnIS+9lsbc50pHTotG+EEIf2exPB09pI5dyrIRm0GCbAQnBhRwhJXRjpaATGHsnOisI0Q+i74IpLTVboueiHkaW2VcmBZX2z1NuDCMSE/fSC3Efhb/5R7HzzerkUHtHq5mLsaF1Rj4iD8X/AIWXlKlllsodxU2vR8fHrMcBJXSCux1ascWHHkjaDy/z5ISV11OVe0EJ3kjcuGCKM7Xe+PK7ULIA7FfNuILb4SOdyzQ9cqdg6BLCgOS91EDaL5U82O6AtBIO7pSS/abiJzkwHkIiXDlY0u90hos0VDGxz3U0En0TL25s+KMi5aT2aoieVLEyRsbg5jh9FE73TyqY7ppICaX10TZHqAyIPBHieqfFO6N4c0kEdCgTIk2X1TlT1xLHofs97RDIDMbLcA/oH91pSD5LxyKdzHBzTRHRb32W18ZjG4uQ6pQKa4nqqlcXk8frWlI7prm+7wQnndXBXRZuwtJWGIiw/RMr6qbrYUTgjQ5wOQu36JrgbStPQwE0u0uaB7wCr3ne48W1459Cjs0Wd7B7zTyO6r3+7dcWeixi6Mgdx6BH4bfEyGNA6lVOO7oFofZ+HxM1hPQKoTe4Ue2CNvYBGNiHmo8cUB8kSFCjBGE7YE8LqAj2DsuGNTJpQAeoZEWDhy5MxpkbST6+i8W1fOlzsyXImNvkdZ9PRbv/ABG1PayLAY7r95J+y82mdZUuv/j8fqJzjajLl1yZ1SdsSRu5Vjprrn/6SqtqtNJ5lcf5f3QjyT+tQ5lnIkP8xRDRWmOrz/5UE3vTPPqUZtrT2/T+6Inr65haRHXifT90Vks3zwV0BJ/dM00bYnu9URCQ6KNx/KE4z7udWmZXGPJ/tKC00XO49mn9kTO/dgl35h/cqDTvikPomU+OKlmzvCkcwMBDTXVV+Rk+JI53S1Pk4znSOcHjkk0VVSPSq/HOb8xI+W/NQuk9VE55KbaWtcPL0g7nqoyUge6NGCGv9UTi5D4JWSRuLS09QgAVK1yqVn3xLHrHs3qo1PEBLvvWcOCueV5T7OanJp2cyRp913Dh5UvVYJGTRNkYQWuFgq5Xnd8+tIkjyTDyiNoKWwWq1mFITaPZFmKyueEeyYeZyuAJPYcqrleS9WUjfEaW3RKgbhEnkrK2Ky1FjA7lsPZhgEgJ7qihxGsb6o3HyX4x+7ICf2Mx6TC8UOVNvHdedt9ocmLzBU7faifi1OU2/DwnbwsG32rkby4KaP2uB6tR8htt4XHPAaSTwFkme1kP4ghtY9q43aZOzHNSvYWtPa0racm3GN9p9R+36rkTh1tLyG/IcBUL3WVJO4lxtGYUUbsfdI1p5PJCbvlnHKrcmlW0+LjmNzmgWASKKExcRuQxx3Frga6KcXz5ebNBhWekOp777BCQYr5pHMbVt62pHwuifsPxeiS+rOp667vtxrurOXjBiHma/sq0QyA+8xw+iKD3uaGucS1vQIK87mDcb3cSQ/P+y6yQM0/dfO0j9kH9pc2F0YAo3yoXZB8AQ1wDdpyo64tv/o7JO3T2DuGqPTORIfUBQZWYyXHZG0OBFXfyTtOnjZE8PeGuLuhNJ6zvNnFAS5Mm51SO5PdCONq2kwIHglkhH1BVOSitvHeb9GkrlpHqmkqWh1pcJtpWgHhOaaKaF0JpomJ9VzyvS/YTUhlYrsaR1vj5F9l5c00Veey2pHT9Whks7C6nfJVK5PPx8a9jDF3ZfUJ8ZDmNc3kEWE8BXrjRbEtnopy0UufRPQ8RzMgxkFpTsDUbdUqEzG7mbkILHRTJLPkbl+GvjnY5thwIUckoJNKgwsh4kDd3BK00ELHgEgJ5h7oAuJKdVq3GLHV7V2HGgkO2qTtKc1RTXwAnMBAV6dKY56k/ydpHCnTxnX2AhMl5DaWh1DT48SEySH5DuVl8t/KNbeHj+20HI63FHx+7pjj6FVrirfF2fYm762kc2pdPk+JFPuPdG6W/7xzO4Ts7HgbAZIgAbHQoTBO3KZ6mklW+/FXEEQidK8/iN/RBtPiZQd3faKy3+HCR0J4QeLzkR/7kr9p8e5eqtjI2Ki80Ca6JZcLXQl4A3AXY81BnDiMepRM3u4Rv8n7JpnxJYExsZk0Rc+7uuCghHvyPDBqyRdKywuMccdSVX4h3ZoI9Shp73enZNPk6te0/PhB5EMsXxtIHcchWOflPxiz3QS67Uvu5GLZHD23SeInk6klv0z7nFMKJ08b81gIurNfRXMmLA4e9Ez9EpNa9+WcXGaK4rx+nY7jw0j5FVLMfxMswsP4iLPolh8+XnpDSQtHu0yZvQtd9VDJiTR/FGa7hGHO+b9VCE5cqkgkZzevop2EtIcPJQNUrT5JxHU2Y9q9js37doWO9zrc0bHfRXrSOy86/wxziDkYbncVuaF6ECrjzeplPPJXKS3Lu70VE8cnwGObV0VXzaTNz4dOC0PgO3+8wnnqU840gFgtaEtwYybMWeCUF8bgB50ruDUI4w1ryQVYt8NoqVwdfohpYsSZ9GMH1ARujMGY+dC4fGCjYnRnltKjfpDQPuJSCfK1EYc/F5bZHokcrWRyNrlQ5msY2I028Od5NCyOXqWWRscXMVY+V55JspYpb6nqcudJukNNHwt7KlyH2SuOlIHJUTn2nXVxkMcVYykjTB8h/dVu5qtYjDLjMjc4VXS0ld36qp3eSM0uPfkBx5DRadlYMccZex548iiNOYIcYyO8+fokfXcvHwI1Fm7H3D8JtB6f72XGiIpDPgvvkmwh9LH+qafml+jj45sXR8IEeJt9NyG1LIYItjHAudxwboKHUnU9g/l/dVzno0+PHslq2xeMNp9CVW6Z72Uf9pRzHbdPB/wDjJQGk/wAaQ9m/umz/ADp3WmudJGGtJFHoEZD9xgtD+rGc/ouyZUbJhC4kPPRC6q+QYzthG26d3pNO2ycgdHG7Mvsw/sidbkc0QhpIuz/ZQaJ/HkPZv7o3UMN2UWuY8AtBFEdUp9NOup/LtVLM3IZ8Mr/kTal0u35ocetE2o8nClgbveBtHFgojRhczz2al+r7vPrbFjl5H2eNriLJNdU7Gmbkx7m2K4IQWsO4jb8yn6R/Cef5v2T/AFh6z09guoxCOc7eA4WhPNG6q68gDs0INKt+P+sIGk9rlH8kkKaP2N1AYOtwvJpruCvWGanA+vfb+q8KxJCzIjN1zSv4tQnYeJTwlbY4/JxPavXmZUT/AIXAqXxW915XBrmREQbv1COHtRP/ADfqnO2XoOZHIHfeSB1fhASnYwfxNtepXJcWX4gXvcex2hV00DzIA+9w8mtJWiU8uPFICWOB7AFDfY3g3tP/AEqUR5EYJDWRDyLqsp8Mzm8umc8n8DW2gB/DLK3ANP8AM7n9F18zm0SXFoHkKCPYQ+TdJDs7OfSjnx4sp/Eo3D8IKAA8SPIB3wt2+ZKrp9PhlP3NglXLdPcx9eG2hzZN2nyMjjbZICDZPJ02SO9pBQMsL2XbTwtbN4cltFk/I8ISXFaWmub80lzuxlK5tcBI6LQS6ex3Vv8ARCTaWADscR9LSac+WKzx5Nu0uNdrU7c2Qw+DxtqlyXT52Xtbu+SgEb2GntLfmEq1565qzwMpkTXNkPBU+BtGX7tbeaVUzqiWE3fZS1yXf9jtUf8Af12aFWucnyOJ5KHe5CpMmLiV23TjXlH+yE0frM75fuo586N+IYwCHEALukPaGy2QCSOFX657LOKhznF2ofItAR2qO/0b/Ujy9VWzO3ap/wDYP2RerPrFA7uCDv3yj0VvMjvMUpszUH4+QWNa0tAHVR6N/Ceetu/ZCaibzJD2of0R+CSdeS6lzNQbkweHsLTYPWwptE/9V3yF/qqk8dfNXGjioHk+bkK8knPFkR6w65mNHk1FaU2sW+7iq/U3bss+gAVlgGsVnlwj9Z9fHjkV+e4HKf6cIVPyX7siR38xUV8pX7bcz+sPSTbTm8oOnx8SM+YV39iyANwZbTyKVOwW4fNbfHfkQYsQmxnBu0bXFhAISsrm8lm/LOlkzOHMcPolvd2P6LSDKx3fHGuf6E87D+iWIaKiRbaTfCeWe91Pp0QkLp2kxQMsN5JFnlWGM6WRv30Xh/I9VtjAD9ghaS5zQ5x5G+yEwYs9cSsY0eTG1wrdrA0+VVVWmvYC73G35XaDZbJ5k2x73EHku5J+ilxseeL34oHb/Nz+K+QWiONzW3b8v+UNFgCOUO8SV7u27j6oIBFFlO96SVpB8gxSOhsU6jfmjcgMj2uYx8pI48MWP1QEsuS1wH2cMaPMnj6lBh8nEEzDtcW1xwq/KwXeDTKNflbRP6lWzchrnU9zBx3uvqmSNbMD4EtEdSEjZ6QzxuZGIwT5dXFSxNleKmi2muvdW7YTE0gv3HytN8HxdzA7YfzDyQFJnY8pZ9w9gcfI+aCjx8pp/wBQy2/qFbyaPIHkud4nIPPX+vCTmy4rNzcchnmS+wkcVRw4X8htEduE04JAtrr+at4GeO0vljY1nk7omyQRH+HMGkd+iWNee+p+qGbGkaLLD8wgpG8nhag4kvHvsITJsNj2kOYHetIXPNf1knqEmlfz6VG69hLT+qrptMmZy0tcPQoxc8soBkjmPD2/EDdqbIzZJ4w2SuDdgKKSGSP42kfRRlCvbm/K007Mjii2SEgl19LCPD8bIHWN57cWs1dLu+vNCbxLd1cajjwxRB8bdpJA6ojS+MRvqSqIzPc3aXOI7EovGz3wxtZtBaOnkguuevXE+XDK/KeRG4gng0rNpbDAOzGoGPU4z8TSP6qHMzxJGWR3R6kp/wC0WddZMCPeSSe5TQU2121Lo1ICnsKiDlIw2UAZii3tHqvorS4YHaXixvYxwELB0/lC+ftFgOTqGNCOskrW/qV9ERQGKNrG9G8Aeiv9cfmv9geZ7M6TmD7zEjvuBRVWfYHRiSRv/wC9aYsdyCVypPKq+arawyMk3w9tjbz2VdmDI3/duBZfO0chCwyOxw3Y4i/wtFokZrC4mZuxvlzyUjBENY50ks8pPkRdj9lIzVGNqMNklf346I5uNHlRuc2QmN3kAomaWII3HFjIlI4c43SegVHJuZvc0s86Ka55olp5/KgWskDqyvFc4nyPCdIRDLbcg7R1b1SCciQuBLQAOxUM2K2dmyUV58HoisbIZkE7WEAD4jSlY1krvdcHdxaDUzsSaJhZjyEtaehAB/VV74Z8SOSRjAziiXmyVq3RUaH6BQGDdfiUQeKpAZnGly305sJmb0PFf1VqcTc33mkbgLb+ytcbE2iqaAOgagtYh1A8YbWbBzY+L+qBqD7O1kQoHnuh344dyOh7IbHwJ2vMmTkvja7qZHFpB9PIqduRDDQdlunI/KxFipTcrCZKwNcCA08V5Ib7G6MBrXNcweRb1Vhi5DMp7gwkULotpSvjquxUqigkx52hwijbEBzZdaGGWS0RtjfI/wA+xWje0dD1PRCnHG4kNAJ7CkxVK+BhbfhNa8/EOvKjfD7pF19LVs7HJskbSe6ptROS5xjhiofmBs/P0SxIPKMETale2+w6oN+PiZXw0XV5cFEP0h7YXyzP94NLgAg8UtgyGvfRoH+yeD2sQzaOesb69HBBTafkR8mMkdxyrifMlmk2wMq/SyUUwPZDeVsali55ayu0jqCnAq+L8XIdVAk8e8KTJdKjcCWW0+nKFzyqUFK0fLpcrPhIcP0QkkEkfxsIRjSdyo061yk4BLD9iB5UjHKKk5ppGHrYf4fY32r2mwwRbY3eIfpyvc2S+6LNkLwP2L1R2lZr8trGv93YQe3ovSsH2xwZgBKHwn194Kv1ydy262plsEs+LuUvFPmW2qPH1fGmbcGRHJ8nC0w6tCCdzyD5iv8AwmzwFPiMyWebeOKVPLok287DuHcrSsZS7J7oQFBi4EsTRumduHRrVYmYxx/eEcdUSIvdJHUoKbByJSd8oDD2QDY8iCe9rmnyKccIGxGGtd3pBz42Hjt2MDzIPMJ2PqEkVCQAMHm48p4Hf8tLHkyucS7rs4CKx8RkDbY2uLs+akx9Qx8o7Y3i1O5jnGg7hK6AmRlxRM3vcBXkVTv1eZ01wR7xfmiNX0+Z0niRjcK6IWCf7LGGNiHi3ySE4BMOVqzjubitrsU92o5EZrLx9hPmEXi6lUQMoF9ggs2aXMO1kZ23xwhUixxvBzG37r68iOihztLhnYOAwg/E1vko9OiOC7xZztvyU2TrEYdULN5/opz/AAoJPiHCxiMSMudfvOI5QkMT5WF0uXsffDaWhwJ3ZLbkhc0+vQoh8ERNmNt/JA1lxDkROP2rZ4Q6S3RTYpcbIlcyJ+5w9FZ52nMyZrklcWj8N8KqztOmxXg6dG8X1IKAdM5jG7dm51c8IaSFsnIaBfoicTScncJcmZ24/hBRb8OhQTSz82OHsc14sVSqJdCY5wLHloPcLYTYoYy3kCvNZvUdThjcWQe+4HqeiJCtgWXGZgwkwQl7ulj91TmHKz5qIPHpQar6DP4uWI7fzNHCJxpYZnHa5oJ6DogM+/Ej0+EPcd0p6FCsysp7g2NoJ7dVqM3TBksonkcgqsjwcjBlJ8IPaR5IAOs0AXC13yTPGjLtk0ZYfO1ZOzWNdTopAT2Cf4GNmku2EEdb4SGq92nwzNLgwc9CEPJooIuN5HzVxL4ODEGtF9harRlTumBB6np5IxXvYrZtKymXtZu+SDkhkjNPYWn1C2cT27R4j2X5gFdcMeQ05zHDsUK/krGs8aNwMTyCB5FFxalkR/xGhw79CtG/R8XIAIYGE/lKCm9n5G2YJbHZyEb/AIDw6u01uLmH1RA1eSuMx9f7ygJtMyob8SGx3HKGMBv+C79Cmevfm9EnhJJCC/CUj5BJJIBcyGPwSdgvuslqQ94/8pJJz7P8DY8j4wSxxB7haTRZpHwkveT80klX4lat5YSeqpMyNhywS3qkkpiotIMeHa37sdEVIxsUJMbQ09wEkkBmcyR8sx8RxPKstJxoSNxjBPcpJJ1S4raKHCpdWyZmOAbIQL8kkkc/Zw/Dkc9hLzZ9VOxxL6J4SSU/oOl4aaQchIJ5SSTiGS9p8qfcI/EOw+QVPpsTJMkB7Q4dikkqpRrGwRNiDRG2q6UsxrjGw5Y8Ibb7JJJQVY6JLJLB944ururCRoLzY8kkkU4hdDHtPuBQ7GtjJa0BJJI2by3OdO4uNp2PDG+Pc5tn5pJJ1M+0EvEhA6I7FhjcwFzbJ9UkkX6CzxGNbIQ0UO1ou6fQ6UkklA4zkm+fmmmKO/gb+iSSI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2" name="Picture 4" descr="http://manvscredit.com/wp-content/uploads/2012/01/outd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19" y="1981201"/>
            <a:ext cx="5851562" cy="370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248598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Responded to Changes in Business, Operating and Regulatory Environments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686800" cy="4495800"/>
          </a:xfrm>
        </p:spPr>
        <p:txBody>
          <a:bodyPr>
            <a:noAutofit/>
          </a:bodyPr>
          <a:lstStyle/>
          <a:p>
            <a:r>
              <a:rPr lang="en-US" sz="2500" dirty="0"/>
              <a:t>Use of, and reliance on, evolving technologies</a:t>
            </a:r>
          </a:p>
          <a:p>
            <a:r>
              <a:rPr lang="en-US" sz="2500" dirty="0"/>
              <a:t>Changes in business models</a:t>
            </a:r>
          </a:p>
          <a:p>
            <a:r>
              <a:rPr lang="en-US" sz="2500" dirty="0"/>
              <a:t>Changes and greater complexities of business</a:t>
            </a:r>
          </a:p>
          <a:p>
            <a:r>
              <a:rPr lang="en-US" sz="2500" dirty="0"/>
              <a:t>Expectations relating to preventing and detecting fraud</a:t>
            </a:r>
          </a:p>
          <a:p>
            <a:r>
              <a:rPr lang="en-US" sz="2500" dirty="0"/>
              <a:t>Globalization of markets and operations</a:t>
            </a:r>
          </a:p>
          <a:p>
            <a:r>
              <a:rPr lang="en-US" sz="2500" dirty="0"/>
              <a:t>Expectations for governance oversight</a:t>
            </a:r>
          </a:p>
          <a:p>
            <a:r>
              <a:rPr lang="en-US" sz="2500" dirty="0"/>
              <a:t>Demands and complexity in laws, rules, regulations, and standards</a:t>
            </a:r>
          </a:p>
          <a:p>
            <a:r>
              <a:rPr lang="en-US" sz="2500" dirty="0"/>
              <a:t>Expectations for competencies and accountabilities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8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cs typeface="Calibri" pitchFamily="34" charset="0"/>
              </a:rPr>
              <a:t>Technology Then and Now</a:t>
            </a:r>
            <a:endParaRPr lang="en-US" sz="4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481957"/>
              </p:ext>
            </p:extLst>
          </p:nvPr>
        </p:nvGraphicFramePr>
        <p:xfrm>
          <a:off x="228600" y="1269683"/>
          <a:ext cx="8458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6" y="1983044"/>
            <a:ext cx="2861733" cy="214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3044"/>
            <a:ext cx="3343543" cy="2025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6" y="4191000"/>
            <a:ext cx="3022600" cy="2266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81" y="4310063"/>
            <a:ext cx="2438400" cy="191262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945466" y="2895600"/>
            <a:ext cx="70273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45466" y="4648200"/>
            <a:ext cx="70273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62732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cs typeface="Calibri" pitchFamily="34" charset="0"/>
              </a:rPr>
              <a:t>Technology Then and Now</a:t>
            </a:r>
            <a:endParaRPr lang="en-US" sz="4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92112"/>
              </p:ext>
            </p:extLst>
          </p:nvPr>
        </p:nvGraphicFramePr>
        <p:xfrm>
          <a:off x="228600" y="1269683"/>
          <a:ext cx="8458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810000" y="3513213"/>
            <a:ext cx="1159934" cy="721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7507"/>
            <a:ext cx="1539240" cy="1976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2667000" cy="168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45184"/>
            <a:ext cx="3276600" cy="2457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+mn-lt"/>
                <a:ea typeface="+mn-ea"/>
                <a:cs typeface="Calibri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Obtain an understanding of why the COSO Framework has been updated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Understand how the framework has changed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800" dirty="0"/>
              <a:t>Identify the Principles of the new framework and the associated Points of Focus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Consider how the new Framework may affect your organization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Discuss next steps to implement the new framework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3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Focus on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Putting fraud right out in the forefront. </a:t>
            </a:r>
          </a:p>
          <a:p>
            <a:r>
              <a:rPr lang="en-US" sz="2800" dirty="0"/>
              <a:t>A business's control structure must now address issues of fraud directly.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476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89" y="2971800"/>
            <a:ext cx="161108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5605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2785"/>
            <a:ext cx="2186264" cy="17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295646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81200"/>
            <a:ext cx="4724400" cy="3657600"/>
          </a:xfrm>
        </p:spPr>
        <p:txBody>
          <a:bodyPr/>
          <a:lstStyle/>
          <a:p>
            <a:r>
              <a:rPr lang="en-US" dirty="0"/>
              <a:t>More companies are outsourcing key portions of their business processes or controls to third parties.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includes expanded guidance and considerations relating to outside resources, such as third-party processors.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286000"/>
            <a:ext cx="3901440" cy="2663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28956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2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832"/>
              </p:ext>
            </p:extLst>
          </p:nvPr>
        </p:nvGraphicFramePr>
        <p:xfrm>
          <a:off x="533400" y="2362200"/>
          <a:ext cx="8077200" cy="373684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Environments change</a:t>
                      </a:r>
                      <a:r>
                        <a:rPr kumimoji="0" lang="en-US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s...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…have driven Framework updates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for governance oversight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Globalization of markets and operations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54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Changes and greater complexity in business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36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Demands and complexities in laws, rules, regulations, and standards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for competencies and accountabilities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of, and reliance on, evolving technologies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536">
                <a:tc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Expectations relating to preventing and detecting fraud  </a:t>
                      </a:r>
                    </a:p>
                  </a:txBody>
                  <a:tcPr marL="45720" marR="45720" marT="27432" marB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1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45720" marR="45720" marT="27432" marB="27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cube_framework_new2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971800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638800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en-US" sz="1500" dirty="0">
                <a:solidFill>
                  <a:srgbClr val="1F497D"/>
                </a:solidFill>
                <a:cs typeface="Arial" pitchFamily="34" charset="0"/>
              </a:rPr>
              <a:t>COSO Cube (2013 Edition)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57200" y="1447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1F497D"/>
                </a:solidFill>
                <a:cs typeface="Arial" pitchFamily="34" charset="0"/>
              </a:rPr>
              <a:t>Update considers changes in business and operating environments</a:t>
            </a:r>
            <a:br>
              <a:rPr lang="en-US" sz="2400" dirty="0">
                <a:solidFill>
                  <a:srgbClr val="1F497D"/>
                </a:solidFill>
                <a:cs typeface="Arial" pitchFamily="34" charset="0"/>
              </a:rPr>
            </a:br>
            <a:endParaRPr lang="en-US" sz="2400" dirty="0">
              <a:solidFill>
                <a:srgbClr val="2A597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Changes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823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6646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Update expected to increase </a:t>
            </a:r>
            <a:br>
              <a:rPr lang="en-US" sz="36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</a:br>
            <a:r>
              <a:rPr lang="en-US" sz="36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ease of use and broaden application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36878"/>
              </p:ext>
            </p:extLst>
          </p:nvPr>
        </p:nvGraphicFramePr>
        <p:xfrm>
          <a:off x="533400" y="1981200"/>
          <a:ext cx="8077200" cy="4092448"/>
        </p:xfrm>
        <a:graphic>
          <a:graphicData uri="http://schemas.openxmlformats.org/drawingml/2006/table">
            <a:tbl>
              <a:tblPr/>
              <a:tblGrid>
                <a:gridCol w="35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9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is </a:t>
                      </a:r>
                      <a:r>
                        <a:rPr kumimoji="0" lang="en-GB" sz="1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changing...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A597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A597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What is changing...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433">
                <a:tc>
                  <a:txBody>
                    <a:bodyPr/>
                    <a:lstStyle/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endParaRPr lang="en-US" sz="16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Core definition of internal control</a:t>
                      </a:r>
                      <a:endParaRPr lang="en-US" sz="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Three categories</a:t>
                      </a: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objectives and f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ive components of internal control</a:t>
                      </a:r>
                      <a:endParaRPr lang="en-US" sz="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Each</a:t>
                      </a:r>
                      <a:r>
                        <a:rPr kumimoji="0" lang="en-US" sz="16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the </a:t>
                      </a:r>
                      <a:r>
                        <a:rPr kumimoji="0"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five 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components of</a:t>
                      </a: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internal control are required 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</a:t>
                      </a:r>
                      <a:r>
                        <a:rPr lang="en-US" sz="16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effective internal control</a:t>
                      </a:r>
                      <a:endParaRPr lang="en-US" sz="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75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Important role of judgment in designing, implementing and conducting internal control, and in assessing its effectiveness </a:t>
                      </a: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6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Changes in business</a:t>
                      </a:r>
                      <a:r>
                        <a:rPr kumimoji="0" lang="en-US" sz="1600" kern="1200" baseline="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</a:t>
                      </a:r>
                      <a:r>
                        <a:rPr kumimoji="0" lang="en-US" sz="1600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operating</a:t>
                      </a:r>
                      <a:r>
                        <a:rPr kumimoji="0" lang="en-US" sz="1600" kern="1200" baseline="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600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environments considered</a:t>
                      </a:r>
                      <a:endParaRPr kumimoji="0" lang="en-US" sz="800" kern="1200" dirty="0">
                        <a:solidFill>
                          <a:srgbClr val="2A597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Operations and reporting </a:t>
                      </a:r>
                      <a:r>
                        <a:rPr kumimoji="0" lang="en-US" sz="1600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objectives expanded</a:t>
                      </a:r>
                      <a:endParaRPr kumimoji="0" lang="en-US" sz="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Fundamental concepts</a:t>
                      </a:r>
                      <a:r>
                        <a:rPr kumimoji="0" lang="en-US" sz="160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underlying five components </a:t>
                      </a:r>
                      <a:r>
                        <a:rPr kumimoji="0" lang="en-US" sz="1600" b="1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articulated </a:t>
                      </a:r>
                      <a:r>
                        <a:rPr kumimoji="0" lang="en-US" sz="16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 principles</a:t>
                      </a:r>
                      <a:endParaRPr kumimoji="0" lang="en-US" sz="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kern="1200" dirty="0">
                          <a:solidFill>
                            <a:srgbClr val="2A597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Additional approaches </a:t>
                      </a:r>
                      <a:r>
                        <a:rPr kumimoji="0"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examples relevant to operations, compliance, and </a:t>
                      </a:r>
                      <a:r>
                        <a:rPr kumimoji="0" lang="en-US" sz="16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non-financial reporting</a:t>
                      </a:r>
                      <a:r>
                        <a:rPr kumimoji="0" lang="en-US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objectives added</a:t>
                      </a:r>
                    </a:p>
                    <a:p>
                      <a:pPr marL="228600" marR="0" lvl="1" indent="-228600" algn="l" defTabSz="101882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Isosceles Triangle 6"/>
          <p:cNvSpPr/>
          <p:nvPr/>
        </p:nvSpPr>
        <p:spPr bwMode="ltGray">
          <a:xfrm rot="5400000">
            <a:off x="3289300" y="3568700"/>
            <a:ext cx="2438400" cy="482600"/>
          </a:xfrm>
          <a:prstGeom prst="triangl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8997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Core Definition of Internal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Retains core definition of internal control</a:t>
            </a:r>
          </a:p>
          <a:p>
            <a:r>
              <a:rPr lang="en-US" i="1" dirty="0"/>
              <a:t>“Internal control is a </a:t>
            </a:r>
          </a:p>
          <a:p>
            <a:pPr lvl="1"/>
            <a:r>
              <a:rPr lang="en-US" b="1" i="1" dirty="0"/>
              <a:t>process</a:t>
            </a:r>
            <a:r>
              <a:rPr lang="en-US" i="1" dirty="0"/>
              <a:t>, </a:t>
            </a:r>
          </a:p>
          <a:p>
            <a:pPr lvl="1"/>
            <a:r>
              <a:rPr lang="en-US" b="1" i="1" dirty="0"/>
              <a:t>effected</a:t>
            </a:r>
            <a:r>
              <a:rPr lang="en-US" i="1" dirty="0"/>
              <a:t> by an entity’s board of directors, management, and other personnel, </a:t>
            </a:r>
          </a:p>
          <a:p>
            <a:pPr lvl="1"/>
            <a:r>
              <a:rPr lang="en-US" i="1" dirty="0"/>
              <a:t>designed to provide </a:t>
            </a:r>
            <a:r>
              <a:rPr lang="en-US" b="1" i="1" dirty="0"/>
              <a:t>reasonable assurance </a:t>
            </a:r>
          </a:p>
          <a:p>
            <a:pPr lvl="1"/>
            <a:r>
              <a:rPr lang="en-US" i="1" dirty="0"/>
              <a:t>regarding the achievement of </a:t>
            </a:r>
            <a:r>
              <a:rPr lang="en-US" b="1" i="1" dirty="0"/>
              <a:t>objectives</a:t>
            </a:r>
            <a:r>
              <a:rPr lang="en-US" i="1" dirty="0"/>
              <a:t> relating to operations, reporting, and compliance.”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log.aicpa.org/images/post_images/COSO_Internal_Contro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5051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COSO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6934200" cy="2198687"/>
          </a:xfrm>
        </p:spPr>
        <p:txBody>
          <a:bodyPr>
            <a:normAutofit/>
          </a:bodyPr>
          <a:lstStyle/>
          <a:p>
            <a:r>
              <a:rPr lang="en-US" dirty="0"/>
              <a:t>COSO Internal Control – Integrated Framework (1992 - 2013)</a:t>
            </a:r>
          </a:p>
        </p:txBody>
      </p:sp>
      <p:pic>
        <p:nvPicPr>
          <p:cNvPr id="5" name="Picture 10" descr="http://www.kaplanhawksmere.co.uk/content/images/coso_cub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7085"/>
            <a:ext cx="3352800" cy="33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log.aicpa.org/images/post_images/COSO_Internal_Contro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5051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COSO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086600" cy="1360487"/>
          </a:xfrm>
        </p:spPr>
        <p:txBody>
          <a:bodyPr>
            <a:normAutofit/>
          </a:bodyPr>
          <a:lstStyle/>
          <a:p>
            <a:r>
              <a:rPr lang="en-US" b="0" dirty="0"/>
              <a:t>COSO Internal Control </a:t>
            </a:r>
            <a:r>
              <a:rPr lang="en-US" dirty="0"/>
              <a:t>– Integrated Framework (1992 - 2013)</a:t>
            </a:r>
          </a:p>
        </p:txBody>
      </p:sp>
      <p:pic>
        <p:nvPicPr>
          <p:cNvPr id="5" name="Picture 10" descr="http://www.kaplanhawksmere.co.uk/content/images/coso_cub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7085"/>
            <a:ext cx="3352800" cy="33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365044">
            <a:off x="6159254" y="2264679"/>
            <a:ext cx="609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365044">
            <a:off x="2273054" y="2307321"/>
            <a:ext cx="609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9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Operations Objectives</a:t>
            </a:r>
            <a:r>
              <a:rPr lang="en-US" sz="2400" dirty="0"/>
              <a:t> – effectiveness and efficiency of the entity’s operations, including operational and financial performance goals, and safeguarding assets against loss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Reporting Objectives</a:t>
            </a:r>
            <a:r>
              <a:rPr lang="en-US" sz="2400" dirty="0"/>
              <a:t> – internal and external financial and non-financial reporting and may encompass reliability, timeliness, transparency, or other terms set forth by regulators, recognized standard setters, or the entity’s policies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Compliance Objectives</a:t>
            </a:r>
            <a:r>
              <a:rPr lang="en-US" sz="2400" dirty="0"/>
              <a:t> – adherence to laws and regulations to which the entity is subject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5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Objectives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305800" cy="1905000"/>
          </a:xfrm>
        </p:spPr>
        <p:txBody>
          <a:bodyPr>
            <a:normAutofit/>
          </a:bodyPr>
          <a:lstStyle/>
          <a:p>
            <a:r>
              <a:rPr lang="en-US" sz="2800" dirty="0"/>
              <a:t>Reporting objectives may relate to financial or non-financial reporting and to internal and external reporting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39345"/>
              </p:ext>
            </p:extLst>
          </p:nvPr>
        </p:nvGraphicFramePr>
        <p:xfrm>
          <a:off x="266700" y="3124200"/>
          <a:ext cx="861060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Financial Reporting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Non-Financial Reporting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b="1" dirty="0"/>
                        <a:t>External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Annual Financial Statements</a:t>
                      </a:r>
                    </a:p>
                    <a:p>
                      <a:r>
                        <a:rPr lang="en-US" sz="2000" dirty="0"/>
                        <a:t>Interim Financial Statements</a:t>
                      </a:r>
                    </a:p>
                    <a:p>
                      <a:r>
                        <a:rPr lang="en-US" sz="2000" dirty="0"/>
                        <a:t>Earnings Releases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Internal</a:t>
                      </a:r>
                      <a:r>
                        <a:rPr lang="en-US" sz="2000" baseline="0" dirty="0"/>
                        <a:t> Control Report</a:t>
                      </a:r>
                    </a:p>
                    <a:p>
                      <a:r>
                        <a:rPr lang="en-US" sz="2000" baseline="0" dirty="0"/>
                        <a:t>Sustainability Report</a:t>
                      </a:r>
                    </a:p>
                    <a:p>
                      <a:r>
                        <a:rPr lang="en-US" sz="2000" baseline="0" dirty="0"/>
                        <a:t>Supply Chain / Custody of Assets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r>
                        <a:rPr lang="en-US" sz="2000" b="1" dirty="0"/>
                        <a:t>Internal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Divisional Financial Statements</a:t>
                      </a:r>
                    </a:p>
                    <a:p>
                      <a:r>
                        <a:rPr lang="en-US" sz="2000" dirty="0"/>
                        <a:t>Cash Flow / Budgets</a:t>
                      </a:r>
                    </a:p>
                    <a:p>
                      <a:r>
                        <a:rPr lang="en-US" sz="2000" dirty="0"/>
                        <a:t>Bank Covenant Calculations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Staff / Asset Utilization</a:t>
                      </a:r>
                    </a:p>
                    <a:p>
                      <a:r>
                        <a:rPr lang="en-US" sz="2000" dirty="0"/>
                        <a:t>Customer</a:t>
                      </a:r>
                      <a:r>
                        <a:rPr lang="en-US" sz="2000" baseline="0" dirty="0"/>
                        <a:t> Satisfaction Surveys</a:t>
                      </a:r>
                    </a:p>
                    <a:p>
                      <a:r>
                        <a:rPr lang="en-US" sz="2000" baseline="0" dirty="0"/>
                        <a:t>Key Risk Indicator Dashboards</a:t>
                      </a:r>
                    </a:p>
                    <a:p>
                      <a:r>
                        <a:rPr lang="en-US" sz="2000" baseline="0" dirty="0"/>
                        <a:t>Board Reporting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03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6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Components &amp; Principles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12537616"/>
              </p:ext>
            </p:extLst>
          </p:nvPr>
        </p:nvGraphicFramePr>
        <p:xfrm>
          <a:off x="152400" y="9906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5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General Definition of Internal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for assuring achievement of objectives in operational effectiveness and efficiency, reliable reporting and compliance</a:t>
            </a:r>
          </a:p>
          <a:p>
            <a:r>
              <a:rPr lang="en-US" dirty="0"/>
              <a:t>Everything that controls risks to an organization</a:t>
            </a:r>
          </a:p>
          <a:p>
            <a:r>
              <a:rPr lang="en-US" dirty="0"/>
              <a:t>Means by which resources are directed, maintained and measured</a:t>
            </a:r>
          </a:p>
          <a:p>
            <a:r>
              <a:rPr lang="en-US" dirty="0"/>
              <a:t>Important role in preventing and detecting fraud and protecting resources </a:t>
            </a:r>
          </a:p>
          <a:p>
            <a:r>
              <a:rPr lang="en-US" dirty="0"/>
              <a:t>Continues to expand and change     </a:t>
            </a:r>
          </a:p>
          <a:p>
            <a:pPr lvl="1"/>
            <a:r>
              <a:rPr lang="en-US" dirty="0"/>
              <a:t>New controls address new ways of breaking old controls</a:t>
            </a:r>
          </a:p>
          <a:p>
            <a:pPr lvl="1"/>
            <a:r>
              <a:rPr lang="en-US" dirty="0"/>
              <a:t>Enhancements of methodologies to address, such as</a:t>
            </a:r>
          </a:p>
          <a:p>
            <a:pPr lvl="2"/>
            <a:r>
              <a:rPr lang="en-US" dirty="0"/>
              <a:t>COSO framework</a:t>
            </a:r>
          </a:p>
          <a:p>
            <a:pPr lvl="2"/>
            <a:r>
              <a:rPr lang="en-US" dirty="0"/>
              <a:t>Fraud triangle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3657599"/>
          </a:xfrm>
        </p:spPr>
        <p:txBody>
          <a:bodyPr>
            <a:normAutofit/>
          </a:bodyPr>
          <a:lstStyle/>
          <a:p>
            <a:r>
              <a:rPr lang="en-US" sz="2400" dirty="0"/>
              <a:t>Each principle is suitable to all entities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All principles are presumed relevant except in rare situations where management determines that a principle is not relevant to a component (e.g., governance, technology)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28" y="1714500"/>
            <a:ext cx="3263248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63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Relationship of Objectives &amp; Components</a:t>
            </a:r>
          </a:p>
        </p:txBody>
      </p:sp>
      <p:pic>
        <p:nvPicPr>
          <p:cNvPr id="4" name="Content Placeholder 3" descr="cube_framework_new2-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3200400" cy="3200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A direct relationship exists between objectives, components and organizational 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1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b="1" i="0" dirty="0">
                <a:solidFill>
                  <a:srgbClr val="359335"/>
                </a:solidFill>
              </a:rPr>
              <a:t>Points of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2" y="1524000"/>
            <a:ext cx="47244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Webdings" pitchFamily="18" charset="2"/>
              <a:buChar char="4"/>
            </a:pPr>
            <a:r>
              <a:rPr lang="en-US" sz="2400" dirty="0"/>
              <a:t>Points of focus may not be suitable or relevant, and others may be identified</a:t>
            </a:r>
          </a:p>
          <a:p>
            <a:pPr marL="342900" lvl="1" indent="-342900">
              <a:buFont typeface="Webdings" pitchFamily="18" charset="2"/>
              <a:buChar char="4"/>
            </a:pPr>
            <a:r>
              <a:rPr lang="en-US" sz="2400" dirty="0"/>
              <a:t>Points of focus may facilitate designing, implementing, and conducting internal control</a:t>
            </a:r>
          </a:p>
          <a:p>
            <a:pPr marL="342900" lvl="1" indent="-342900">
              <a:buFont typeface="Webdings" pitchFamily="18" charset="2"/>
              <a:buChar char="4"/>
            </a:pPr>
            <a:r>
              <a:rPr lang="en-US" sz="2400" dirty="0"/>
              <a:t>There is no requirement to separately assess whether points of focus are in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59946"/>
            <a:ext cx="4343400" cy="3138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Points of Focus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295696"/>
              </p:ext>
            </p:extLst>
          </p:nvPr>
        </p:nvGraphicFramePr>
        <p:xfrm>
          <a:off x="381000" y="762000"/>
          <a:ext cx="83058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29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 (control environment)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Demonstrates a commitment to integrity and ethical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3575"/>
            <a:ext cx="58674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Sets the Tone at the Top</a:t>
            </a:r>
          </a:p>
          <a:p>
            <a:r>
              <a:rPr lang="en-US" dirty="0"/>
              <a:t>Establishes Standard of Conduct</a:t>
            </a:r>
          </a:p>
          <a:p>
            <a:r>
              <a:rPr lang="en-US" dirty="0"/>
              <a:t>Evaluates Adherence to Standards of Conduct</a:t>
            </a:r>
          </a:p>
          <a:p>
            <a:r>
              <a:rPr lang="en-US" dirty="0"/>
              <a:t>Addresses Deviations in a Timely Manner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2258893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3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standards of conduct established and followed?</a:t>
            </a:r>
          </a:p>
          <a:p>
            <a:r>
              <a:rPr lang="en-US" dirty="0"/>
              <a:t>Do standards cover key areas of risk and control objectives?</a:t>
            </a:r>
          </a:p>
          <a:p>
            <a:r>
              <a:rPr lang="en-US" dirty="0"/>
              <a:t>Should the standards be modified to address matters that have occurred or may occur?</a:t>
            </a:r>
          </a:p>
          <a:p>
            <a:r>
              <a:rPr lang="en-US" dirty="0"/>
              <a:t>Is there a whistle-blower policy?</a:t>
            </a:r>
          </a:p>
          <a:p>
            <a:r>
              <a:rPr lang="en-US" dirty="0"/>
              <a:t>What happens if standards of conduct are not followed?</a:t>
            </a:r>
          </a:p>
          <a:p>
            <a:r>
              <a:rPr lang="en-US" dirty="0"/>
              <a:t>Are deviations from conduct standards recurring?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51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2 (control environment)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Exercises Oversight Responsibility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3575"/>
            <a:ext cx="58674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Establishes Oversight Responsibilities</a:t>
            </a:r>
          </a:p>
          <a:p>
            <a:r>
              <a:rPr lang="en-US" dirty="0"/>
              <a:t>Applies Relevant Experience</a:t>
            </a:r>
          </a:p>
          <a:p>
            <a:r>
              <a:rPr lang="en-US" dirty="0"/>
              <a:t>Operates Independently</a:t>
            </a:r>
          </a:p>
          <a:p>
            <a:r>
              <a:rPr lang="en-US" dirty="0"/>
              <a:t>Provides Oversight for System of Internal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38" y="2743201"/>
            <a:ext cx="2464461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91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2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methods of oversight adequate to timely identify and address matters?</a:t>
            </a:r>
          </a:p>
          <a:p>
            <a:r>
              <a:rPr lang="en-US" dirty="0"/>
              <a:t>Is the structure for oversight adequate, including independence?</a:t>
            </a:r>
          </a:p>
          <a:p>
            <a:r>
              <a:rPr lang="en-US" dirty="0"/>
              <a:t>Is there evaluation as to whether oversight is properly functioning?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48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3 (control environment)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Establishes Structure, Authority and Responsibility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3575"/>
            <a:ext cx="49530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Considers All Structures of the Entity</a:t>
            </a:r>
          </a:p>
          <a:p>
            <a:r>
              <a:rPr lang="en-US" dirty="0"/>
              <a:t>Establishes Reporting Lines</a:t>
            </a:r>
          </a:p>
          <a:p>
            <a:r>
              <a:rPr lang="en-US" dirty="0"/>
              <a:t>Defines, Assigns, and Limits  Authorities &amp; Responsibilities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819400"/>
            <a:ext cx="3291070" cy="2187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6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3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structures adequate to provide reasonable assurance control objectives are met?</a:t>
            </a:r>
          </a:p>
          <a:p>
            <a:r>
              <a:rPr lang="en-US" dirty="0"/>
              <a:t>Are reporting lines clearly established?</a:t>
            </a:r>
          </a:p>
          <a:p>
            <a:r>
              <a:rPr lang="en-US" dirty="0"/>
              <a:t>Are roles and responsibilities clearly established?</a:t>
            </a:r>
          </a:p>
          <a:p>
            <a:r>
              <a:rPr lang="en-US" dirty="0"/>
              <a:t>Are control objectives adequately covered by roles and responsibilities? </a:t>
            </a:r>
          </a:p>
          <a:p>
            <a:r>
              <a:rPr lang="en-US" dirty="0"/>
              <a:t>Is anyone monitoring changes to requirements?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5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The  Fraud Triangle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7" y="1447800"/>
            <a:ext cx="8358187" cy="48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907" y="62618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32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4 (control environment)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Demonstrates Commitment to Competence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5"/>
            <a:ext cx="5334000" cy="24199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Points of Focus:</a:t>
            </a:r>
          </a:p>
          <a:p>
            <a:r>
              <a:rPr lang="en-US" sz="2200" dirty="0"/>
              <a:t>Establishes Policies and Practices</a:t>
            </a:r>
          </a:p>
          <a:p>
            <a:r>
              <a:rPr lang="en-US" sz="2200" dirty="0"/>
              <a:t>Evaluates Competence and Addresses Shortcomings</a:t>
            </a:r>
          </a:p>
          <a:p>
            <a:r>
              <a:rPr lang="en-US" sz="2200" dirty="0"/>
              <a:t>Attracts, Develops and Retains Individuals</a:t>
            </a:r>
          </a:p>
          <a:p>
            <a:r>
              <a:rPr lang="en-US" sz="2200" dirty="0"/>
              <a:t>Plans and Prepares for Succession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64" y="2677885"/>
            <a:ext cx="25146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27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359335"/>
                </a:solidFill>
              </a:rPr>
              <a:t>Principle 4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work environment positive?</a:t>
            </a:r>
          </a:p>
          <a:p>
            <a:r>
              <a:rPr lang="en-US" dirty="0"/>
              <a:t> Is personnel retention appropriate?</a:t>
            </a:r>
          </a:p>
          <a:p>
            <a:r>
              <a:rPr lang="en-US" dirty="0"/>
              <a:t>Are policies and procedures in place to ensure an environment that furthers competence?</a:t>
            </a:r>
          </a:p>
          <a:p>
            <a:pPr lvl="1"/>
            <a:r>
              <a:rPr lang="en-US" dirty="0"/>
              <a:t>Hiring practices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Job descriptions and policies and procedures manuals</a:t>
            </a:r>
          </a:p>
          <a:p>
            <a:pPr lvl="1"/>
            <a:r>
              <a:rPr lang="en-US" dirty="0"/>
              <a:t>Evaluations and plans for development</a:t>
            </a:r>
          </a:p>
          <a:p>
            <a:pPr lvl="1"/>
            <a:r>
              <a:rPr lang="en-US" dirty="0"/>
              <a:t>Cross-training of functions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5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5 (control environment)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Enforces Accountability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5334000" cy="35510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/>
              <a:t>Points of Focus: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Enforces Accountability through Structures, Authorities and Responsibilities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Establishes Performance Measures, Incentives, and Rewards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Considers Excessive Pressures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Evaluates Performance and Rewards or Disciplines Individuals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4" y="2895600"/>
            <a:ext cx="296809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8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5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Is there appropriate reporting and monitoring to ensure accountability?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Is it readily apparent where accountability lies?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Are performance measures adequately established?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Are there appropriate incentives to meet performance measures?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8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6 (risk assessment)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Specifies Suitable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5105400" cy="35510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100" dirty="0"/>
              <a:t>Reflects Management’s Choices </a:t>
            </a:r>
          </a:p>
          <a:p>
            <a:r>
              <a:rPr lang="en-US" sz="2100" dirty="0"/>
              <a:t>Considers Tolerances for Risk</a:t>
            </a:r>
          </a:p>
          <a:p>
            <a:r>
              <a:rPr lang="en-US" sz="2100" dirty="0"/>
              <a:t>Includes Operations and Financial Performance Goals</a:t>
            </a:r>
          </a:p>
          <a:p>
            <a:r>
              <a:rPr lang="en-US" sz="2100" dirty="0"/>
              <a:t>Forms a Basis for Committing of Resources</a:t>
            </a:r>
          </a:p>
          <a:p>
            <a:r>
              <a:rPr lang="en-US" sz="2100" dirty="0"/>
              <a:t>Complies with Applicable Accounting Standards</a:t>
            </a:r>
          </a:p>
          <a:p>
            <a:r>
              <a:rPr lang="en-US" sz="2100" dirty="0"/>
              <a:t>Considers Materiality</a:t>
            </a:r>
          </a:p>
          <a:p>
            <a:r>
              <a:rPr lang="en-US" sz="2100" dirty="0"/>
              <a:t>Reflects Entity Activities</a:t>
            </a:r>
          </a:p>
          <a:p>
            <a:r>
              <a:rPr lang="en-US" sz="2100" dirty="0"/>
              <a:t>Complies with Externally Established Standards and Frameworks</a:t>
            </a:r>
          </a:p>
          <a:p>
            <a:r>
              <a:rPr lang="en-US" sz="2100" dirty="0"/>
              <a:t>Considers the Required Level of Precision</a:t>
            </a:r>
          </a:p>
          <a:p>
            <a:r>
              <a:rPr lang="en-US" sz="2100" dirty="0"/>
              <a:t>Reflects External laws and Regulations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857500" cy="2847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29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6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risk assessment program in place?</a:t>
            </a:r>
          </a:p>
          <a:p>
            <a:r>
              <a:rPr lang="en-US" dirty="0"/>
              <a:t>Are risks identified sufficient to cover control objectives and operational and performance goals?</a:t>
            </a:r>
          </a:p>
          <a:p>
            <a:r>
              <a:rPr lang="en-US" dirty="0"/>
              <a:t>Are risks periodically evaluated?</a:t>
            </a:r>
          </a:p>
          <a:p>
            <a:r>
              <a:rPr lang="en-US" dirty="0"/>
              <a:t>Is risk tolerance and costs versus benefits sufficiently considered?</a:t>
            </a:r>
          </a:p>
          <a:p>
            <a:r>
              <a:rPr lang="en-US" dirty="0"/>
              <a:t>Is a risk assessment formally documented?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5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objectives (House and Senate Draft Bill)</a:t>
            </a:r>
          </a:p>
          <a:p>
            <a:pPr lvl="1"/>
            <a:r>
              <a:rPr lang="en-US" dirty="0"/>
              <a:t>Prevent and detect fraud, waste and abuse</a:t>
            </a:r>
          </a:p>
          <a:p>
            <a:pPr lvl="1"/>
            <a:r>
              <a:rPr lang="en-US" dirty="0"/>
              <a:t>Promote and encourage compliance with laws rules, contracts, grant agreements and best practices</a:t>
            </a:r>
          </a:p>
          <a:p>
            <a:pPr lvl="1"/>
            <a:r>
              <a:rPr lang="en-US" dirty="0"/>
              <a:t>Support economic and efficient operations</a:t>
            </a:r>
          </a:p>
          <a:p>
            <a:pPr lvl="1"/>
            <a:r>
              <a:rPr lang="en-US" dirty="0"/>
              <a:t>Ensure reliability of financial records and reports  </a:t>
            </a:r>
          </a:p>
          <a:p>
            <a:pPr lvl="1"/>
            <a:r>
              <a:rPr lang="en-US" dirty="0"/>
              <a:t>Safeguard assets  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Possible other objectives</a:t>
            </a:r>
          </a:p>
          <a:p>
            <a:pPr lvl="1"/>
            <a:r>
              <a:rPr lang="en-US" dirty="0"/>
              <a:t>Report information within applicable deadlines</a:t>
            </a:r>
          </a:p>
          <a:p>
            <a:pPr lvl="1"/>
            <a:r>
              <a:rPr lang="en-US" dirty="0"/>
              <a:t>Limit negative public perceptions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7 (risk assessment)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Identifies and Analyzes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5105400" cy="35510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200" dirty="0"/>
              <a:t>Includes Entity, Subsidiary, Division, Operating Unit, and Functional Levels</a:t>
            </a:r>
          </a:p>
          <a:p>
            <a:r>
              <a:rPr lang="en-US" sz="2200" dirty="0"/>
              <a:t>Analyzes Internal and External Factors</a:t>
            </a:r>
          </a:p>
          <a:p>
            <a:r>
              <a:rPr lang="en-US" sz="2200" dirty="0"/>
              <a:t>Involves Appropriate Levels of Management</a:t>
            </a:r>
          </a:p>
          <a:p>
            <a:r>
              <a:rPr lang="en-US" sz="2200" dirty="0"/>
              <a:t>Estimates Significance of Risks Identified</a:t>
            </a:r>
          </a:p>
          <a:p>
            <a:r>
              <a:rPr lang="en-US" sz="2200" dirty="0"/>
              <a:t>Determines How to Respond to Risks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09520" cy="2553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0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7 Example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appropriate personnel involvement to adequately identify risks?</a:t>
            </a:r>
          </a:p>
          <a:p>
            <a:r>
              <a:rPr lang="en-US" dirty="0"/>
              <a:t>Are risks identified by level of significance?</a:t>
            </a:r>
          </a:p>
          <a:p>
            <a:r>
              <a:rPr lang="en-US" dirty="0"/>
              <a:t>Is the risk assessment sufficiently comprehensive?</a:t>
            </a:r>
          </a:p>
          <a:p>
            <a:r>
              <a:rPr lang="en-US" dirty="0"/>
              <a:t>Is there a plan for respond to risks identified?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5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Risk Assessment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Identification and analysis of risk, including risk due to change and fraud risk</a:t>
            </a:r>
          </a:p>
          <a:p>
            <a:pPr lvl="1"/>
            <a:r>
              <a:rPr lang="en-US" dirty="0"/>
              <a:t>Risks due to regulatory change (e.g. Uniform Grant Requirements, accounting requirements and statutory changes)</a:t>
            </a:r>
          </a:p>
          <a:p>
            <a:pPr lvl="1"/>
            <a:r>
              <a:rPr lang="en-US" dirty="0"/>
              <a:t>Risks related to contract compliance (e.g., grants and debt covenants)</a:t>
            </a:r>
          </a:p>
          <a:p>
            <a:pPr lvl="1"/>
            <a:r>
              <a:rPr lang="en-US" dirty="0"/>
              <a:t>Risks related to personnel changes, off-site communications or structural changes</a:t>
            </a:r>
          </a:p>
          <a:p>
            <a:pPr lvl="1"/>
            <a:r>
              <a:rPr lang="en-US" dirty="0"/>
              <a:t>Risks related to recording of routine transactions (e.g., receipts and disbursements) and non-routine transactions (e.g., journal entries)</a:t>
            </a:r>
          </a:p>
          <a:p>
            <a:pPr lvl="1"/>
            <a:r>
              <a:rPr lang="en-US" dirty="0"/>
              <a:t>Changing risks associated with information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76200" y="6400800"/>
            <a:ext cx="54102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©2012 by the Association of Certified Fraud Examiners, Inc.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Internal Control---Fraud Detection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/>
          <a:stretch/>
        </p:blipFill>
        <p:spPr>
          <a:xfrm>
            <a:off x="457200" y="1247080"/>
            <a:ext cx="8305800" cy="5153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57" y="5867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2761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Risk Assessment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typical areas of identified risks </a:t>
            </a:r>
          </a:p>
          <a:p>
            <a:pPr lvl="1"/>
            <a:r>
              <a:rPr lang="en-US" dirty="0"/>
              <a:t>Basic controls over information technology</a:t>
            </a:r>
          </a:p>
          <a:p>
            <a:pPr lvl="1"/>
            <a:r>
              <a:rPr lang="en-US" dirty="0"/>
              <a:t>Debt covenant compliance</a:t>
            </a:r>
          </a:p>
          <a:p>
            <a:pPr lvl="1"/>
            <a:r>
              <a:rPr lang="en-US" dirty="0"/>
              <a:t>Accounting and compliance considerations for new regulatory requirements</a:t>
            </a:r>
          </a:p>
          <a:p>
            <a:pPr lvl="1"/>
            <a:r>
              <a:rPr lang="en-US" dirty="0"/>
              <a:t>Unusual estimates</a:t>
            </a:r>
          </a:p>
          <a:p>
            <a:pPr lvl="1"/>
            <a:r>
              <a:rPr lang="en-US" dirty="0"/>
              <a:t>Related party transactions</a:t>
            </a:r>
          </a:p>
          <a:p>
            <a:pPr lvl="1"/>
            <a:r>
              <a:rPr lang="en-US" dirty="0"/>
              <a:t>Inadequate segregation of duties</a:t>
            </a:r>
          </a:p>
          <a:p>
            <a:pPr lvl="1"/>
            <a:r>
              <a:rPr lang="en-US" dirty="0"/>
              <a:t>Areas particularly prone to public scrutiny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6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8 (risk assessment)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Assesses Fraud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6482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200" dirty="0"/>
              <a:t>Considers Various Types of Fraud</a:t>
            </a:r>
          </a:p>
          <a:p>
            <a:r>
              <a:rPr lang="en-US" sz="2200" dirty="0"/>
              <a:t>Assesses Incentive and Pressures</a:t>
            </a:r>
          </a:p>
          <a:p>
            <a:r>
              <a:rPr lang="en-US" sz="2200" dirty="0"/>
              <a:t>Assesses Opportunities</a:t>
            </a:r>
          </a:p>
          <a:p>
            <a:r>
              <a:rPr lang="en-US" sz="2200" dirty="0"/>
              <a:t>Assesses Attitudes and Rationalizations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24" y="2822369"/>
            <a:ext cx="3674894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35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359335"/>
                </a:solidFill>
                <a:latin typeface="Trebuchet MS" pitchFamily="34" charset="0"/>
                <a:ea typeface="+mn-ea"/>
                <a:cs typeface="Calibri" pitchFamily="34" charset="0"/>
              </a:rPr>
              <a:t>Fraud Prevention and Detection Techniques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834" y="13716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357E58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57E58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Train employees in fraud prevention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</a:rPr>
              <a:t>warning signs of suspicious behavior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</a:rPr>
              <a:t>procedures for reporting suspicious activities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</a:rPr>
              <a:t>basic fraud prevention techniques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</a:rPr>
              <a:t>through live training and ongoing communications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Conduct audits, including high risk areas and surprise audits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Hotlines, mandatory vacations, job rotation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834" y="62626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82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9 (risk assessment)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Identifies and Analyzes Significant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51054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Assesses Changes in External Environment</a:t>
            </a:r>
          </a:p>
          <a:p>
            <a:r>
              <a:rPr lang="en-US" dirty="0"/>
              <a:t>Assesses Changes in the Business Model</a:t>
            </a:r>
          </a:p>
          <a:p>
            <a:r>
              <a:rPr lang="en-US" dirty="0"/>
              <a:t>Assesses Changes in Leadership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2966295" cy="2857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19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10 (control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Selects and Develops Control Activities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648200" cy="3551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Integrates with Risk Assessment</a:t>
            </a:r>
          </a:p>
          <a:p>
            <a:r>
              <a:rPr lang="en-US" dirty="0"/>
              <a:t>Considers Entity-Specific Factors</a:t>
            </a:r>
          </a:p>
          <a:p>
            <a:r>
              <a:rPr lang="en-US" dirty="0"/>
              <a:t>Determines Relevant Business Processes</a:t>
            </a:r>
          </a:p>
          <a:p>
            <a:r>
              <a:rPr lang="en-US" dirty="0"/>
              <a:t>Evaluates a Mix of Control Activity Types</a:t>
            </a:r>
          </a:p>
          <a:p>
            <a:r>
              <a:rPr lang="en-US" dirty="0"/>
              <a:t>Considers at What Level Activities are Applied</a:t>
            </a:r>
          </a:p>
          <a:p>
            <a:r>
              <a:rPr lang="en-US" dirty="0"/>
              <a:t>Addresses Segregation of Duties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58" y="2753096"/>
            <a:ext cx="32512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39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11 (control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Selects and Develops Controls Over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648200" cy="37796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Determines Dependency between the Use of Technology in Business Processes and Technology General Controls</a:t>
            </a:r>
          </a:p>
          <a:p>
            <a:r>
              <a:rPr lang="en-US" dirty="0"/>
              <a:t>Establishes Relevant Technology Infrastructure Control Activities</a:t>
            </a:r>
          </a:p>
          <a:p>
            <a:r>
              <a:rPr lang="en-US" dirty="0"/>
              <a:t>Establishes Relevant Security Management Process Control Activities</a:t>
            </a:r>
          </a:p>
          <a:p>
            <a:r>
              <a:rPr lang="en-US" dirty="0"/>
              <a:t>Establishes Relevant Technology Acquisition, Development, and Maintenance Process Control Activities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3588152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481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12 (control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Deploys Through Policies and Procedures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648200" cy="3551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Points of Focus</a:t>
            </a:r>
            <a:r>
              <a:rPr lang="en-US" sz="2600" b="1" dirty="0"/>
              <a:t>:</a:t>
            </a:r>
          </a:p>
          <a:p>
            <a:r>
              <a:rPr lang="en-US" dirty="0"/>
              <a:t>Establishes Policies and Procedures to Support Deployment of Management Directives</a:t>
            </a:r>
          </a:p>
          <a:p>
            <a:r>
              <a:rPr lang="en-US" dirty="0"/>
              <a:t>Establishes Responsibility and Accountability for Executing Policies and Procedures</a:t>
            </a:r>
          </a:p>
          <a:p>
            <a:r>
              <a:rPr lang="en-US" dirty="0"/>
              <a:t>Performs in a Timely Manner</a:t>
            </a:r>
          </a:p>
          <a:p>
            <a:r>
              <a:rPr lang="en-US" dirty="0"/>
              <a:t>Takes Corrective Action</a:t>
            </a:r>
          </a:p>
          <a:p>
            <a:r>
              <a:rPr lang="en-US" dirty="0"/>
              <a:t>Performs Using Competent Personnel</a:t>
            </a:r>
          </a:p>
          <a:p>
            <a:r>
              <a:rPr lang="en-US" dirty="0"/>
              <a:t>Reassesses Policies and Procedures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3460"/>
            <a:ext cx="3314700" cy="2198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3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Control Activities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and development</a:t>
            </a:r>
          </a:p>
          <a:p>
            <a:pPr lvl="2"/>
            <a:r>
              <a:rPr lang="en-US" dirty="0"/>
              <a:t>Risk considerations</a:t>
            </a:r>
          </a:p>
          <a:p>
            <a:pPr lvl="2"/>
            <a:r>
              <a:rPr lang="en-US" dirty="0"/>
              <a:t>Preventive and detective controls to address identified risks</a:t>
            </a:r>
          </a:p>
          <a:p>
            <a:pPr lvl="2"/>
            <a:r>
              <a:rPr lang="en-US" dirty="0"/>
              <a:t>Levels of involvement </a:t>
            </a:r>
          </a:p>
          <a:p>
            <a:pPr lvl="2"/>
            <a:r>
              <a:rPr lang="en-US" dirty="0"/>
              <a:t>Need for consultation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Controls over technology requirements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Policies and procedures</a:t>
            </a:r>
          </a:p>
          <a:p>
            <a:pPr marL="144018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Timely performance, accountability, prevention and detection controls and corrective actions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22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13 (information/</a:t>
            </a:r>
            <a:r>
              <a:rPr lang="en-US" sz="4000" b="1" i="0" dirty="0" err="1">
                <a:solidFill>
                  <a:srgbClr val="359335"/>
                </a:solidFill>
              </a:rPr>
              <a:t>comm</a:t>
            </a:r>
            <a:r>
              <a:rPr lang="en-US" sz="4000" b="1" i="0" dirty="0">
                <a:solidFill>
                  <a:srgbClr val="359335"/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Uses Relevant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6482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Identifies Information Requirements</a:t>
            </a:r>
          </a:p>
          <a:p>
            <a:r>
              <a:rPr lang="en-US" dirty="0"/>
              <a:t>Captures Internal and External Sources of Data</a:t>
            </a:r>
          </a:p>
          <a:p>
            <a:r>
              <a:rPr lang="en-US" dirty="0"/>
              <a:t>Processes Relevant Data into Information</a:t>
            </a:r>
          </a:p>
          <a:p>
            <a:r>
              <a:rPr lang="en-US" dirty="0"/>
              <a:t>Maintains Quality throughout Processing</a:t>
            </a:r>
          </a:p>
          <a:p>
            <a:r>
              <a:rPr lang="en-US" dirty="0"/>
              <a:t>Considers Costs and Benefits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93571"/>
            <a:ext cx="3538847" cy="1990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92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14 (information/</a:t>
            </a:r>
            <a:r>
              <a:rPr lang="en-US" sz="4000" b="1" i="0" dirty="0" err="1">
                <a:solidFill>
                  <a:srgbClr val="359335"/>
                </a:solidFill>
              </a:rPr>
              <a:t>comm</a:t>
            </a:r>
            <a:r>
              <a:rPr lang="en-US" sz="4000" b="1" i="0" dirty="0">
                <a:solidFill>
                  <a:srgbClr val="359335"/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Communicates Internally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3434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200" dirty="0"/>
              <a:t>Communicates Internal Control Information</a:t>
            </a:r>
          </a:p>
          <a:p>
            <a:r>
              <a:rPr lang="en-US" sz="2200" dirty="0"/>
              <a:t>Communicates with the Board of Directors</a:t>
            </a:r>
          </a:p>
          <a:p>
            <a:r>
              <a:rPr lang="en-US" sz="2200" dirty="0"/>
              <a:t>Provides Separate Communication Lines</a:t>
            </a:r>
          </a:p>
          <a:p>
            <a:r>
              <a:rPr lang="en-US" sz="2200" dirty="0"/>
              <a:t>Selects Relevant Method of Communication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2" y="2743201"/>
            <a:ext cx="36239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5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Internal Control-New Draft Florida House and Senate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46" y="1830903"/>
            <a:ext cx="8229600" cy="4525963"/>
          </a:xfrm>
        </p:spPr>
        <p:txBody>
          <a:bodyPr/>
          <a:lstStyle/>
          <a:p>
            <a:r>
              <a:rPr lang="en-US" dirty="0"/>
              <a:t> House and Senate Bills currently in draft form that will add a new subsection 3 to Florida Statute 218.33, requiring local governments to establish and maintain internal controls designed to: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Prevent and detect fraud, waste and abuse</a:t>
            </a:r>
          </a:p>
          <a:p>
            <a:pPr lvl="1"/>
            <a:r>
              <a:rPr lang="en-US" dirty="0"/>
              <a:t>Promote and encourage compliance with laws rules, contracts, grant agreements and best practices</a:t>
            </a:r>
          </a:p>
          <a:p>
            <a:pPr lvl="1"/>
            <a:r>
              <a:rPr lang="en-US" dirty="0"/>
              <a:t>Support economic and efficient operations</a:t>
            </a:r>
          </a:p>
          <a:p>
            <a:pPr lvl="1"/>
            <a:r>
              <a:rPr lang="en-US" dirty="0"/>
              <a:t>Ensure reliability of financial records and reports  </a:t>
            </a:r>
          </a:p>
          <a:p>
            <a:pPr lvl="1"/>
            <a:r>
              <a:rPr lang="en-US" dirty="0"/>
              <a:t>Safeguard assets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61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15 (information/</a:t>
            </a:r>
            <a:r>
              <a:rPr lang="en-US" sz="4000" b="1" i="0" dirty="0" err="1">
                <a:solidFill>
                  <a:srgbClr val="359335"/>
                </a:solidFill>
              </a:rPr>
              <a:t>comm</a:t>
            </a:r>
            <a:r>
              <a:rPr lang="en-US" sz="4000" b="1" i="0" dirty="0">
                <a:solidFill>
                  <a:srgbClr val="359335"/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Communicates Externally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50292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200" dirty="0"/>
              <a:t>Communicates to External Parties</a:t>
            </a:r>
          </a:p>
          <a:p>
            <a:r>
              <a:rPr lang="en-US" sz="2200" dirty="0"/>
              <a:t>Enables Inbound Communications</a:t>
            </a:r>
          </a:p>
          <a:p>
            <a:r>
              <a:rPr lang="en-US" sz="2200" dirty="0"/>
              <a:t>Communicates with the Board of Directors</a:t>
            </a:r>
          </a:p>
          <a:p>
            <a:r>
              <a:rPr lang="en-US" sz="2200" dirty="0"/>
              <a:t>Provides Separate Communication Lines</a:t>
            </a:r>
          </a:p>
          <a:p>
            <a:r>
              <a:rPr lang="en-US" sz="2200" dirty="0"/>
              <a:t>Selects Relevant Method of Communication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07524"/>
            <a:ext cx="2642152" cy="2928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0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16 (monitoring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Conducts Ongoing and Separate Evaluations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73574"/>
            <a:ext cx="4419600" cy="3551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sz="2200" dirty="0"/>
              <a:t>Consider a Mix of Ongoing and Separate Evaluations</a:t>
            </a:r>
          </a:p>
          <a:p>
            <a:r>
              <a:rPr lang="en-US" sz="2200" dirty="0"/>
              <a:t>Considers Rate of Change</a:t>
            </a:r>
          </a:p>
          <a:p>
            <a:r>
              <a:rPr lang="en-US" sz="2200" dirty="0"/>
              <a:t>Establish baseline understandings</a:t>
            </a:r>
          </a:p>
          <a:p>
            <a:r>
              <a:rPr lang="en-US" sz="2200" dirty="0"/>
              <a:t>Uses knowledgeable personnel</a:t>
            </a:r>
          </a:p>
          <a:p>
            <a:r>
              <a:rPr lang="en-US" sz="2200" dirty="0"/>
              <a:t>Integrates with Business Processes</a:t>
            </a:r>
          </a:p>
          <a:p>
            <a:r>
              <a:rPr lang="en-US" sz="2200" dirty="0"/>
              <a:t>Adjusts Scope and Frequency</a:t>
            </a:r>
          </a:p>
          <a:p>
            <a:r>
              <a:rPr lang="en-US" sz="2200" dirty="0"/>
              <a:t>Objectively evaluates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0652"/>
            <a:ext cx="34290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74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Principle 17 (monitoring activities)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399" y="1600200"/>
            <a:ext cx="8050093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Evaluates and Communicates Deficiencies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5029200" cy="355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Points of Focus:</a:t>
            </a:r>
          </a:p>
          <a:p>
            <a:r>
              <a:rPr lang="en-US" dirty="0"/>
              <a:t>Assesses Results</a:t>
            </a:r>
          </a:p>
          <a:p>
            <a:r>
              <a:rPr lang="en-US" dirty="0"/>
              <a:t>Communicates deficiencies</a:t>
            </a:r>
          </a:p>
          <a:p>
            <a:r>
              <a:rPr lang="en-US" dirty="0"/>
              <a:t>Monitors corrective actions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2743200"/>
            <a:ext cx="2647950" cy="2619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66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Monitoring Activities-Additional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Scope and frequency</a:t>
            </a:r>
          </a:p>
          <a:p>
            <a:r>
              <a:rPr lang="en-US" dirty="0"/>
              <a:t>Responsibilities for monitoring</a:t>
            </a:r>
          </a:p>
          <a:p>
            <a:r>
              <a:rPr lang="en-US" dirty="0"/>
              <a:t>Assessing results</a:t>
            </a:r>
          </a:p>
          <a:p>
            <a:r>
              <a:rPr lang="en-US" dirty="0"/>
              <a:t>Communicating results</a:t>
            </a:r>
          </a:p>
          <a:p>
            <a:r>
              <a:rPr lang="en-US" dirty="0"/>
              <a:t>Off-site activities</a:t>
            </a:r>
          </a:p>
          <a:p>
            <a:r>
              <a:rPr lang="en-US" dirty="0"/>
              <a:t>Compliance inspections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19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COSO Appendix B on OSPs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COSO has a separate Appendix B that discusses application of framework to Outsourced Service Providers (OSPs)</a:t>
            </a:r>
          </a:p>
          <a:p>
            <a:pPr lvl="1"/>
            <a:r>
              <a:rPr lang="en-US" dirty="0"/>
              <a:t>Control environment should provide standards of conduct, tolerance levels, compliance procedures, performance measures</a:t>
            </a:r>
          </a:p>
          <a:p>
            <a:pPr lvl="1"/>
            <a:r>
              <a:rPr lang="en-US" dirty="0"/>
              <a:t>Risk assessment should consider corruption, fraud, IT related matters, interactions with the ISP</a:t>
            </a:r>
          </a:p>
          <a:p>
            <a:pPr lvl="1"/>
            <a:r>
              <a:rPr lang="en-US" dirty="0"/>
              <a:t>Control activities should consider OSP processes and functions and controls related to information provided to OSPs</a:t>
            </a:r>
          </a:p>
          <a:p>
            <a:pPr lvl="1"/>
            <a:r>
              <a:rPr lang="en-US" dirty="0"/>
              <a:t>Information and communication should evaluate adequacy of reporting and communications and complexities</a:t>
            </a:r>
          </a:p>
          <a:p>
            <a:pPr lvl="1"/>
            <a:r>
              <a:rPr lang="en-US" dirty="0"/>
              <a:t>Monitoring should include procedures to evaluate OSPs, such as SSAE16 reports and separate evaluations and reviews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096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51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COSO Appendix C on Information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COSO has a separate Appendix C that  discusses application of the framework to information technology</a:t>
            </a:r>
          </a:p>
          <a:p>
            <a:pPr lvl="1"/>
            <a:r>
              <a:rPr lang="en-US" dirty="0"/>
              <a:t>Control Environment should assess new IT capabilities, assign appropriate responsibilities and segregation of duties, establish policies and procedures, ensure competent personnel</a:t>
            </a:r>
          </a:p>
          <a:p>
            <a:pPr lvl="1"/>
            <a:r>
              <a:rPr lang="en-US" dirty="0"/>
              <a:t>Risk assessment should consider ability to manipulate information, effectiveness of systems, personnel turnover </a:t>
            </a:r>
          </a:p>
          <a:p>
            <a:pPr lvl="1"/>
            <a:r>
              <a:rPr lang="en-US" dirty="0"/>
              <a:t>Control activities should consider access rights, acquisition, development and maintenance, safeguard controls</a:t>
            </a:r>
          </a:p>
          <a:p>
            <a:pPr lvl="1"/>
            <a:r>
              <a:rPr lang="en-US" dirty="0"/>
              <a:t>Information and communication should assess information retention, external parties, complexity, volume, methods, nature</a:t>
            </a:r>
          </a:p>
          <a:p>
            <a:pPr lvl="1"/>
            <a:r>
              <a:rPr lang="en-US" dirty="0"/>
              <a:t>Monitoring should consider use of IT as an objective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054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74800"/>
            <a:ext cx="8001000" cy="936625"/>
          </a:xfrm>
        </p:spPr>
        <p:txBody>
          <a:bodyPr>
            <a:normAutofit/>
          </a:bodyPr>
          <a:lstStyle/>
          <a:p>
            <a:r>
              <a:rPr lang="en-US" dirty="0"/>
              <a:t>Implementing the 2013 COSO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772400" cy="6826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AQEBQQEBQSFRQRGA8SFBYVFhQYFBkVFBUWFhUTFhUYKCogGRolHRgWITEiJiktLi4uGB8zODMsNygtLisBCgoKDg0OGxAQGywkHyQsLCwsLywwNCwsLCwsLCwsLCwsLCwsLCwsLCwsLCwsLCwsLCwsLCwsLCwsLCwsLCwsLP/AABEIAJUBUgMBEQACEQEDEQH/xAAcAAEAAgMBAQEAAAAAAAAAAAAABQcDBAYBAgj/xABLEAABAwICBAgIDAMIAgMAAAABAAIDBBEFEiExVJIGBxMUF0FRYRYiMlJicZPSFTM0QlNzgZGhstHTsbPBIyQ1coKDovAllENkdP/EABsBAQADAQEBAQAAAAAAAAAAAAABAwUEAgcG/8QAMBEAAgECBQMDBQABBQEBAAAAAAECAxEEEhQxURMhYTJBUgUVFiIzcSM0gZHBoUL/2gAMAwEAAhEDEQA/ALxQBAEAQBAEAQBAEAQBAEAQBAEAQBAEAQBAEAQBAEAQBAEAQBAEAQBAEAQBAEAQBAEAQBAEAQBAEAQBAEAQBAEAQBAEAQBAEAQBAEAQBAEAQBAEAQBAEAQBAEAQBAEAQBAEAQBAEAQBAEAQBAEBD8LMY5lSvnAu7xWMHUXuNhfuGv7F7pwzyseKkssblQVcks7uUqJHyPOslxAHc1o0Aepa0aMUrWM51JNmHmzfS3nfqvXTjwRnlyObN9Led+qdOPAzy5HNm+lvO/VOnHgZ5cjmzfS3nfqnTjwM8uRzZvpbzv1Tpx4GeXI5s30t536p048DPLkc2b6W879U6ceBnlyObN9Led+qdOPAzy5HNm+lvO/VOnHgZ5cjmzfS3nfqnTjwM8uRzZvpbzv1Tpx4GeXI5s30t536p048DPLkc2b6W879U6ceBnlyObN9Led+qdOPAzy5HNm+lvO/VOnHgZ5ckxwd4QTUMrPHc6nc5rZI3G4AOjO2+kW12GtUV6EWrotpVmnZlyrLNAIAgNLGcRZSwSVD9IjaXWGsnUGj1kgL1GLk7IiTsrlQ1mO1tQ7lJJ5GX1MicWNaOwW1/atSGGglsZ8q8mzBz2p2ip9q5e+jDg8dWXI57U7RU+1cnRhwOrLkc9qdoqfauTow4HVlyOe1O0VPtXJ0YcDqy5HPanaKn2rk6MOB1ZcjntTtFT7VydGHA6suRz2p2ip9q5OjDgdWfI57U7RU+1cnRhwOrLkc9qdoqfauTow4HVlyOe1O0VPtXJ0YcDqy5HPanaKn2rk6MOB1ZcjntTtFT7VydGHA6suRz2p2ip9q5OjDgdWXI57U7RU+1cnRhwOrLkc9qdoqfauTow4HVlySGDcKqqkeHPkfLDccox5zOAJ0uY46QR2alTVw0Wv1Laddp9y4I3hwDhpBAIPcdSzDvPpAEAQHH8aXyFv10H9Vfhv6Ipr+grha5mhAEAQHrWkmwBJ7ALlG7C19jwi2g9SA+zE7LnyuynU6xy/fqUXWxNnuIonOvla51teUE29dkbS3Itc+WMLtDQT16AT9uhG1uLXPp8Tm+U1w9YI/ipTTJsDE7Lnyuy+dY5fv1KMy2FmIonOvla51teUE29dkbSCTZ8KSLMIAgCA16/4s/Z/ELzP0nqO5f6wzWCAIDmOMr/DJ/wDY/nRq2h/RFVb0lXrZMwIAgCAID6ZG53kgm3YCf4I2luSk2fNtNuvVbrv2WS5B65pBsQQR1HWlwesjc7yQTbXYE/wRtLcLufLRfQNN9VkvYHuU3tY31W679lkTAc0g2IIPYdaJ3Hg8QBAEAQGGt+Ld6ioZK3Lzwv4iL6uL8oWG9zWWxtKCQgCA4/jS+Qt+ug/qr8N/RFNf0FcLXM0IAgCA6vgbanhqK53/AMbeTZfUXGxI/L95XHinmkoI6aH6pzZl4WQRNrYKl2mGo5N7uw5cubV6JaooSk6bit0TWSzqXsS/CZ1cWvfTOjlpZIy3I0NJDS2znAjSe0WP2Kmiqd7S7MtqZ7frsY8HdK/D4hh0kbZI9MrSGkl2nMDcG1zpHd1qallVbqLsRC7ppQ3MXBB85qax0rQyYtYSLWAd41jY9Woqa6ioRtsRRzZnfcisYnqxJTtxF7HxZw+zch0NsHXyC+pyspxg03TvexXNyTWfYn+Erq4tfJSujlpXxluRoaSGltnEW0ntFj9ipoqF7T7Muq57fr3RiwZ0j8Pibh0kbZWaZWkNJcdNwb3tc6R3KallVfUXYiF3TWTc4jGXSmeQztyyE3eLWF7DUPxXdSUcn6vsclS+buaasPAQBAaeLzBkL3kEhoBsNegjUvFV2i2e6avKx3XTHSbFin/rx++sQ1Tw8ctGNJosUA74I/fQEZwg47ImwOdSU1W2UFhBqIWiIjMMwcWvuLi9j22QHxPxkQ4vhc8YhmimaIS8ZXPh0Sxk2lAsPU632q6h/RFVb0kQtgzAgCAIAgO34HPmbh9S6C/Kh/iWAJvlZ1HQetcGJSdWKlsddC+R23NrGg4sw+Soa1tSZ6cO0AOy5je4Hfl9RK8U+zmo7WPdT/8ALe9znuHvy6T1R/lC6sJ/MoxHrJzgnMyipY5ZNdZMxg7maQHerQTfvC58QnUm0vZF1FqEU37mpSUHIY21nzS6V7f8r4nn8DcfYvcp5sPc8KOWtYkcepGTywVkQ0x1EcEwGvxJg3MfUfwcFTSm4RcH7q6LKkVJqS5OY4a/L5/XF/KYuvC/zRz1/WQi6CkIAgCAw1vxbvUVDJReeF/ERfVxflCw3uay2NpQSEAQHH8aXyFv10H9Vfhv6Ipr+grha5mhAEAQHXRcJI6Wjhhp8kj/ABnTZ2PsHHT12vpOsdi4+hKdRuXbg6uqoRSj3Pusx6lq6WNtUckkcjSWRtfbk75TlOoeKSdfzVCozpzbh3RLqxnH9tzNhddRUDZHx1L5uUaQyLK4C+u7uq/fo69C8zhUqtXjYRlCmnZ3NDBWUDDFUc6fE9gaZYw12lwHjBhA8km+jToPUvdTqtOOW55hkX7XsSNHwlpXVVTJI4xslZHGw5HEnLmBcQ0Ht6+5Vyw81CKXex7VaLk2yAqaTDmGMxzySDO0SDk3NIj63AkDSuiMqrunGxTJU1sydwquoaBsj4ql82dtmRZXAX13d1A9+jrVE4VKrV42LoyhTTszQwaOgbyVRzp8L2BplYGu0uGsMIHknTo06Oxe6nVacctzxDJ6rkbwoxNtVUulYLNs1ouLEho8o/8AexXUIOELMrqzUpXREq4qCAIDXrviz/p/iF5n6Weobl/rDNY8IQEdjmB09bCaeoZmjcWOc0EtvkcHAEjTa4QEBw4w6GmwiaKnjZFG3kLNY0Nb8czTYdferqH9EVVvSyuVsGYEAQBAEB0mCYzHBQVEXKOZM92aPKHg6mC4eNA1HrXLVpOVVO3Y6KdRRg17kTSVzjURSzPe7JJC5znFziGteCe06upXSgsjUUVKf7JyZ0PCGTDal75xUyCRzQGt5KTLcCwvdt/xXNSVaCUcvYvqOnJ3v3MuJ8L2RcnFSNikijY0B0jHXzDRYA26gNPeohhnK7n2ZMq6VlEyS8IaWSoo6pz8r4xI2doZIQ3NG61jbTZxI0X8ruUKjUjGUUu3sS6sHKMvc0+D3CKOGqn5R393nfK8HK42dnJY7La+kd19XYvdWg5QjbdHinVUZO+xD8J6xk9XLLEbseWZTYi9o2tOg6dYKuoRcYJMqqyUpXRFq4rCAIAgMNb8W71FQ9iVuXnhfxEX1cX5QsN7mstjaUEhAEByHGi08wv1Nlgce4XIv95Cvw39EU1/QVutczQgCAIAgCAIAgCAIAgCAIAgCAIDBWNJblGkuLGtHWSSLALzN/qeobl/LDNYIAgOa4xoy7DKgAXsInfY2RhJ+4FW0PWiur6WVYDfStkyz1AEAQBAEAQBSAoAQBAEAQBAEAQGCtP9m71WUS2JjuXrhrSIYgdYZGDuhYb3NZbGyoJCAIDDWUrJo3RSAOY8FrgesFSnZ3RDV+xX1TxbytcRBUNyfNEjSXDuuNa7I4xpd0c0sMm+xi6OqvaINx6nW+DzpfI6OqvaINx6a3wNL5HR1V7RBuPTW+BpfI6OqvaINx6a3wNL5HR1V7RBuPTW+BpfI6OqvaINx6a3wNL5HR1V7RBuPU63wNL5Oc4J4a7EpKmOCohvSyGM+K7x26hK30SQ4fZ3prfA0vk6To6q9og3HprfA0vk86OqvaINx6jW+BpfI6OqvaINx6a3wNL5HR1V7RBuPTW+BpfI6OqvaINx6a3wNL5HR1V7RBuPTW+BpfJ70dVe0Qbj01vgaXyS/BvgI2CVs9RIJXs0saBaNp86x0kqqriXNWLadBRdztFzF4QBAfE0TXtLHAFrgQQdRB0EEICvazi3eHnm04EZ1NkaXFvcHDWF2QxjS7o5ZYZN9jB0dVe0Qbj161vg86XyOjqr2iDcemt8DS+R0dVe0Qbj01vgaXyOjqr2iDcemt8DS+R0dVe0Qbj01vgaXyOjqr2iDcemt8DS+T3o6q9og3Hqdb4Gl8nOYFgVVVV1bRcpC3mJhGbK7xuUBPbotZeVjXfYl4VW7HRdHVXtEG49TrfBGl8jo6q9og3HprfA0vkdHVXtEG49Nb4Gl8jo6q9og3HprfA0vkdHVXtEG49Nb4Gl8jo6q9og3HprfA0vkdHVXtEG49Nb4Gl8klgXF9ycrZaqQS5CHMY1tmZhqc6+u3Yq6mKclZFkMOou53S5ToCAIAgCAIAgCAIAgCAIDTxejdPBJC2R0Rla5mdoBc0O0Etvova6AqDiV4KNhr66aOaQcznnostm5ZIw46X9hu1p0diAutAEAQBAEAQBAEAQBAEAQBAEAQBAEAQBAEBW/AL/AB7G/wDNRfkegLIQBAEAQBAEAQBAEAQBAEAQBAEAQBAEAQBAEBWvFEf71jI/+/P+eRAWUgCAIAgCAIAgCAIAgCAIAgCAIAgCAIAgCArXgIf/AD+NDvoz/wAXfqgLKQBAEAQBAEAQBAEAQBAEAQBAEAQBAEAQBAEBWnFD8qxr/wDdP+eRAWWgCAIAgCAIAgCAIAgCAIAgCAIAgCAIAgMVTDnY5hLhmDm3abOFxa4I1FAUTxb8HcRGP1LJ5p8tMQ+okzOHLEH+wDj84OBzW7AQUBfaAIAgCAIAgCAIAgCAIAgI3hFi7aOmfUOF8lg1vnOcbNb95+669QhmlY8yllVyqqnhHiEzi91RIy+pkVmtb3d/2rTjhoJd0cEsRJvsYvhit2up31609Pgjrz5HwxW7XU76aenwOvPkfDFbtdTvpp6fA68+R8MVu11O+mnp8Drz5HwxW7XU76aenwOvPkfDFbtdTvpp6fA68+R8MVu11O+mnp8Drz5NLDzLTuldBNNG6d5llLXm73kkl7u+5KLDQ4HXmbvwxW7XU76aenwOvPkfDFbtdTvpp6fA68+R8MVu11O+mnp8Drz5HwxW7XU76aenwOvPkfDFbtdTvpp6fA68+R8MVu11O+mnp8Drz5HwxW7XU76aenwOvPkmODnDKpglYypkMsL3Bpc7y2E6Acw1i+u6orYZWvEtpV3ezLUWedoQBAaeLYgymhknk8mNpcbaz2Ad5NgpiszsQ3ZXKMxjjExCaQuZK6NvU2M5Wj7dZ9ZVNXGQg8sFfyb+D+gyq01OrK1/ZGh4b4ltEu+5Va5/FHZ+O0vmx4b4ltEu+5Nc/ih+O0vmx4b4ltMu+5Nc/ih+O0vmx4b4ltMu+5Nc/ih+O0vmx4b4ltMu+5Nc/ih+O0vmx4b4ltMu+5Nc/ih+O0vmx4b4ltMu+5Nc/ih+O0vmz4bwyrw4uE8gc62YhxucugXPXZNe/ih+O0vmz78N8S2iXfcmufxQ/HaXzY8N8S2mXfcmufxQ/HaXzY8N8S2mXfcmufxQ/HaXzY8N8S2mXfcmufxQ/HaXzY8N8S2mXfcmufxQ/HaXzY8N8S2mXfcmufxQ/HaXzY8N8S2iXfcmufxQ/HaXzZP8E+MiqilDal5licQHZtLgOtzXa7jsK6KOIhWeW1mZf1H6RPCw6kXePuXaxwIBGkGxB7ivRkn0gCAIDj+NL5C366D+qvw39EU1/QVwtczQgCAIARbWlxY9DT1JdCwynsKXRNmeIQLILHoaewpdE2Z5YpciwslxYIAgCAIDXr/iz/p/iF5n6T1Dcv8AWGawQBAcxxk/4ZP/ALH86NWUvWeJ7H52CwnufTo7I9ym19NvwSxN1ewLTa9jZLEKSvYNaToAuliW0tz0NJ0AEpYhySV2zwi2gqLEppnpaRrFlNgmnsGsJ1An1ApZnlzit2Mpvaxv2W0/clicyte/Y8soJuhlNr20dvUpsRmV7H0I3dh+4pZkOpBe55lOnQdGvu9aWJzI8Db6ksHJLc+hG7sP3FLMh1Ir3PHNI1i3rSxKknsfVP5Q/wC9S6MJ/aJwfVf9pP8AwfqLC/iIvq4vyhaT3PwS2NpQSEAQHH8aXyFv10H9Vfhv6Ipr+grha5mhAEBN8CgDXwA6dMv8p6oxP8mW0PWjtXmRxqRXRxNpmh3JvOUHutY31deg3tZcHZZcj7nY798y7EbwYE4wwmlY10vKOsHBukZhe+Ygau9W18vWtJ9iulfp/qjXwjEJ/hLk61rGukj5EtAbbrew+LcX0ka/nL1OEeleD9zzCT6lpow8GsJEWITF48SjEjtPeDkO6SV6q1c1JW9yKcLVHf2PqCblcLrJSBd8znatV+TIA9ShrLWivBKadKTJZnPG0NJzKNj3FjM+bJqyix8Yjruqnk6ks7LFmyRyojuDkr6g11NOGiWQOcQAND2/2brAdhy9asqpQUJR2K6bzZk9zc4HULOY5HgZqvlrXGmzQW/hYrxiKj6l17HulBZLP3IaiZzfCqh7gM80nIt7bNs0+oi0n3K6Tz1lb2VypLLTbOVXYcwQBAa2IuAjcTqFj+IXmfpZ6hudDjPHnTNqY4qaNzoRIwTTvDhaPMM/JxeUTa/lW9SwzWJk8deDefP7JyA+em3BvOqPZH9UBFcJ+NLDK+lfSU5m5SXk8uaOzfFe15ub6NDSrKXqPM9irGrCe59NWxYTWDwYJsL8vrtp+N7V1W/0DAzP7rbx/wCHaV9JFVULMPys5SSibUQm3z4w0a7aNJZ95XRKKlHL4MilVnSrutfspWf/ADchOKbD2U8HOJmjPVyiniDhpysDi/Xq1P3Qq8PFRV37nb9Zryq1MkH2irs2+DDcuI4wWNaXMDSwZQfGs8gAd5AUw7TmVYl3w2HTe+//AGRnChr6jAn1VfBHFVMe0RkMyPIMjAdGvS3No9G6ifeneS7lmGapYzp0ZNxad/8Aoj+OdgFTT2AH9iNQt84qrE7o7voTbhO/J0WAc9bglK7Doo5JS5+YOEfkZ33PjkddutXwzdNZV3MzEOk8bNVpNR8EVwHnqH43UOrGME7KeUPYA3KCx0IFspI1dYPWvFK7qPMu504+NOOCh0ZNpy3Zq8NcDFbVUNRTNszEmx3yiwDgAXE6NeQ30+YV5q080k17ln0/GOjQqQnvD/06LjH5H4ImZC1obTywwNsAPILAfxJCtrJdPscH02VTVpye6b/7N7GzijIaX4Mhie0xN5TMIhY2bltnc3qvqUyz2WVFVDTSnPUTa79rXIDiwrmNir6mpazTKx0ugWHKE5/9IzE27F4oPs2+Ts+rQanThTb27G5g3BwUWIVzGtHIy00ksOgWyki7R6jo9VlMKeWb4K8RjHWw9O7/AGUrM+OKnhJLVXpZWRZKaBmQhvjHKQ0Zj16FGHqZuzLPq+DjRtUjJ/syu+E3CibETG6ZsTeSDgOTblvnte+k+aPxXLUqOe5vYLBRwyeVt35Ien8oKzCf2iePqv8AtJ/4P1FhfxEX1cX5QtJ7n4JbG0oJCAIDj+NL5C366D+qvw39EU1/QVwtczQgCAluClUyKsikkcGsaZLk6heN4H4kKnERcqbSLaLSmmyfocdhfNVwVEl6eblDG5xJAN7AN7NBuOzKueVGSjGUV3RdGom2pPsY8MmpXYe6klqGxnlHG9ibgOBBA77JUU+pnUb9hBx6eW9jn8Qijp5mOp5hLlySZgCLOa64Gn1ArohecWpKxTK0ZXTudXwkx6ldTSmBzTLUiJrwL3DQNIP2XH2rlo0Z51mXZHRUqxy/ruyHw7EIm4XPA54Ej5MzW6bkWj0/gfuV0oS6ylbsVRlFUmvckJ5KOpo6WJ9S2J0LG5hYk3ygEfgqrTjOTy3uWXhKCWaxFYHVRUleC2QPi8ZhksQC1w1kdxt9yuqxlUpbd+CqnJQqb9iXxPHYG1lIYHgxQZw4i9rSmzr9tgAVTCjJ05XXdls6sVNW2NXhvikEjYoqZwcwOllda9sziT/Vy94anJNuR4xE4tJROTXacwUAIDXr/iz/AKf4heZ+k9R3LexbgXQVNRHVyQtE8L45WyM8VxLHBwD7aHjRbT+CwzWJttLGDcMYCOxoQGWyA5njJH/jJ/8AY/nRqyl6jxPY/OzVhPc+nrZHbtxan8HzS8o3l+WzcnpzZeUvf7l0Zo9G1+5iaer9y6mV5bb/APBLV/CyCOrwuaKRrmwxNhnt81r8rX30dWvR5qslVSlFpnHRwFSVKtGUbNu6/wDpt4vwrozilC2GRgpaYyyOc0EMzyNeD1dV/wDkVMqsXNWfY8Yf6fWWFqOUXmfZL37GLBOEtLFW4rNy7WiYAwO0+M4B9sujXchRGpFSk7nuvg6s6FCGV9t/HcrvF8bqqsDnM0kuW+UOOgEjWANF1zSqSk+7Nylg6VGL6cbFl8MG4TiL45XV7IzHGGBoaTfSTpuuqoqc++YwcFLF4XNFUm7s0qSbD6nCKejmrGQvie9x0Eny320d4IKJwlTUc1iZwxFLFyqqk5JmlwPnosPxKb+9NkhNNI1spBAL3OjOT16CvFNxhN9/Y6MbGvicNH/Ts1LbwSPADhfSwYdkqnM5WjMrqcOF3HOx3kaNBu57fUV7pVYqPf2Of6h9Pqyrp007Stch5schkwGSB8jTUyVBlLNOY5pQ4u7O0qvqJ0re51LCVIY9SjH9VG1/+Cd4SHDMRjpS6vZEYIgwgNcTcht7+qytm4TS/axxYaOJw0p/6LldkDg9dS09BidNyzXGQhsJsRygbozAKqEoxhJXO3E0q1bEUamR+1/B0vBDhtTOw8x1kjWzwxywsc4HM9jh4tiPU0H/AChW0q0cn7PucOP+mVY4i9KLcW7/AODmuKjF6eknndUSNjD4srS69icwNtCpw0lFu7NL61h6lWnFU1ez9jhwuc2VsZKfygujCf2icH1X/aT/AMH6iwv4iL6uL8oWk9z8EtjaUEhAEByHGkP7gD1NlgJ7hcj+JCvw39EU1/QVutczQgCAIAgCAKQFACAKQFACAIAgCAIDBWi7LDWS0D1kjQvM/Seobl/LDNYIAgOa4x2k4ZPbq5I/YJWEn7grKXrPE9j86WWHJWdmfTYSUopoLyeghIQgISEICEhSAoAUgKCAhIQBCApJCgGWnHjBdWDV60TM+ryUcJO5+osMFoIgepkf5QtF7s/CLY2VBIQBAa2IUUc8T4ZRmZIC1w/qO8a1KbTuiGrqxXVVxd1jXEQSwPj+aZS9rwOw5WkH1rujjO3dHI8L37Mw+AGJefR783uL1rY8EaV8jwAxLz6Pfm9xNbHgaV8jwAxLz6Pfm9xNbHgaV8jwAxLz6Pfm9xNbHgaV8jwAxLz6Pfm9xNbHgaV8jwAxLz6Pfm9xNbHgaV8jwAxLz6Pfm9xNbHgaV8jwAxLz6Pfm9xNbHgaV8jwAxLz6Pfm9xNbHgaV8jwAxLz6Pfm9xNbHgaV8jwAxLz6Pfm9xNbHgaV8jwAxLz6Pfm9xNbHgaV8jwAxLz6Pfm9xNbHgaV8jwAxLz6Pfm9xNbHgaV8jwAxLz6Pfm9xNbHgaV8kzwZ4BuilbPWPY90ZuyOO5jDupzi4Akjssqa2Kc1ZFtOgou7O7XIdAQBAY6iBsjHMeA5rwWuB1EHQQibTuGrlUYxxRyGQmmljyHVypc1w7iWtId69CipSpVHmknfwd+F+q4rDRyRaa9rmj0Q1v0lNvyftqvS0PJ1ff8XxEdENb9JTb8n7aaWh5H3/F8RHRDW/SU2/J+2mloeR9/wAXxEdENb9JTe0k/bTS0PI+/wCL4iOiGt+kpvaSftppaHkff8XxEdENb9JTe0k/bTS0PI+/4viI6Ia36Sm35P200tDyPv8Ai+IjohrfpKb2kn7aaWh5H3/F8RHRDW/SU2/J+2mloeR9/wAXxEdENb9JTb8n7aaWh5H3/F8RHRDW/SU3tJP200tDyPv+L4iOiGt+kpvaSftppaHkff8AF8RHRDW/SU2/J+2mloeR9/xfER0Q1v0lNvyftppaHkff8XxEdENb9JTb8n7aaWh5H3/F8RJzgrxW8hKJat7H5CCGMLiCRpGYuA0d1vtV1ONOl6F35Zw4vH4jF9qjVl7Is1Qcg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39" y="3276600"/>
            <a:ext cx="46671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375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061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 COSO Effective Internal Control</a:t>
            </a:r>
            <a:endParaRPr lang="en-CA" sz="4000" b="1" i="0" dirty="0">
              <a:solidFill>
                <a:srgbClr val="3593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internal control provides reasonable assurance regarding  the achievement of objectives and requires that:</a:t>
            </a:r>
          </a:p>
          <a:p>
            <a:pPr lvl="1"/>
            <a:r>
              <a:rPr lang="en-US" dirty="0"/>
              <a:t>Each component and each relevant principle is </a:t>
            </a:r>
            <a:r>
              <a:rPr lang="en-US" b="1" dirty="0"/>
              <a:t>present</a:t>
            </a:r>
            <a:r>
              <a:rPr lang="en-US" dirty="0"/>
              <a:t> and </a:t>
            </a:r>
            <a:r>
              <a:rPr lang="en-US" b="1" dirty="0"/>
              <a:t>functioning</a:t>
            </a:r>
          </a:p>
          <a:p>
            <a:pPr lvl="2"/>
            <a:r>
              <a:rPr lang="en-US" b="1" dirty="0"/>
              <a:t>Present </a:t>
            </a:r>
            <a:r>
              <a:rPr lang="en-US" dirty="0"/>
              <a:t>refers to </a:t>
            </a:r>
            <a:r>
              <a:rPr lang="en-US" b="1" dirty="0"/>
              <a:t>design</a:t>
            </a:r>
            <a:r>
              <a:rPr lang="en-US" dirty="0"/>
              <a:t> of internal control</a:t>
            </a:r>
          </a:p>
          <a:p>
            <a:pPr lvl="2"/>
            <a:r>
              <a:rPr lang="en-US" b="1" dirty="0"/>
              <a:t>Functioning </a:t>
            </a:r>
            <a:r>
              <a:rPr lang="en-US" dirty="0"/>
              <a:t>refers to the </a:t>
            </a:r>
            <a:r>
              <a:rPr lang="en-US" b="1" dirty="0"/>
              <a:t>conduct </a:t>
            </a:r>
            <a:r>
              <a:rPr lang="en-US" dirty="0"/>
              <a:t>of internal control</a:t>
            </a:r>
          </a:p>
          <a:p>
            <a:pPr lvl="1"/>
            <a:r>
              <a:rPr lang="en-US" dirty="0"/>
              <a:t>The five components are </a:t>
            </a:r>
            <a:r>
              <a:rPr lang="en-US" b="1" dirty="0"/>
              <a:t>operating together </a:t>
            </a:r>
            <a:r>
              <a:rPr lang="en-US" dirty="0"/>
              <a:t>in an integrated manner</a:t>
            </a:r>
          </a:p>
          <a:p>
            <a:pPr lvl="2"/>
            <a:r>
              <a:rPr lang="en-US" dirty="0"/>
              <a:t>Effectively reduce, to an acceptable level, the risk of not achieving an objective</a:t>
            </a:r>
          </a:p>
          <a:p>
            <a:pPr lvl="2"/>
            <a:r>
              <a:rPr lang="en-US" dirty="0"/>
              <a:t>External parties are not part of an internal control system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i="0" dirty="0">
              <a:solidFill>
                <a:srgbClr val="359335"/>
              </a:solidFill>
              <a:latin typeface="Trebuchet MS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348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Objectives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Compliance</a:t>
            </a:r>
          </a:p>
          <a:p>
            <a:r>
              <a:rPr lang="en-US" b="1" dirty="0"/>
              <a:t>5 Components</a:t>
            </a:r>
          </a:p>
          <a:p>
            <a:pPr lvl="1"/>
            <a:r>
              <a:rPr lang="en-US" dirty="0"/>
              <a:t>Control Environment</a:t>
            </a:r>
          </a:p>
          <a:p>
            <a:pPr lvl="1"/>
            <a:r>
              <a:rPr lang="en-US" dirty="0"/>
              <a:t>Risk Assessment</a:t>
            </a:r>
          </a:p>
          <a:p>
            <a:pPr lvl="1"/>
            <a:r>
              <a:rPr lang="en-US" dirty="0"/>
              <a:t>Control Activities</a:t>
            </a:r>
          </a:p>
          <a:p>
            <a:pPr lvl="1"/>
            <a:r>
              <a:rPr lang="en-US" dirty="0"/>
              <a:t>Information &amp; Communication</a:t>
            </a:r>
          </a:p>
          <a:p>
            <a:pPr lvl="1"/>
            <a:r>
              <a:rPr lang="en-US" dirty="0"/>
              <a:t>Monitoring Activities</a:t>
            </a:r>
          </a:p>
          <a:p>
            <a:r>
              <a:rPr lang="en-US" b="1" dirty="0"/>
              <a:t>Organizational Structure</a:t>
            </a:r>
          </a:p>
          <a:p>
            <a:pPr lvl="1"/>
            <a:r>
              <a:rPr lang="en-US" dirty="0"/>
              <a:t>Entity </a:t>
            </a:r>
          </a:p>
          <a:p>
            <a:pPr lvl="1"/>
            <a:r>
              <a:rPr lang="en-US" dirty="0"/>
              <a:t>Division</a:t>
            </a:r>
          </a:p>
          <a:p>
            <a:pPr lvl="1"/>
            <a:r>
              <a:rPr lang="en-US" dirty="0"/>
              <a:t>Operating Unit</a:t>
            </a:r>
          </a:p>
          <a:p>
            <a:pPr lvl="1"/>
            <a:r>
              <a:rPr lang="en-US" dirty="0"/>
              <a:t>Function</a:t>
            </a:r>
          </a:p>
        </p:txBody>
      </p:sp>
      <p:pic>
        <p:nvPicPr>
          <p:cNvPr id="4" name="Content Placeholder 3" descr="cube_framework_new2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057400"/>
            <a:ext cx="27432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978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3429000" y="1752600"/>
            <a:ext cx="5181600" cy="1189037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20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ltGray">
          <a:xfrm>
            <a:off x="3429000" y="5715000"/>
            <a:ext cx="5181600" cy="533400"/>
          </a:xfrm>
          <a:prstGeom prst="rect">
            <a:avLst/>
          </a:prstGeom>
          <a:solidFill>
            <a:srgbClr val="3C421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20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ltGray">
          <a:xfrm>
            <a:off x="3429000" y="4876800"/>
            <a:ext cx="5181600" cy="762000"/>
          </a:xfrm>
          <a:prstGeom prst="rect">
            <a:avLst/>
          </a:prstGeom>
          <a:solidFill>
            <a:srgbClr val="4D44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20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3429000" y="4038600"/>
            <a:ext cx="5181600" cy="762000"/>
          </a:xfrm>
          <a:prstGeom prst="rect">
            <a:avLst/>
          </a:prstGeom>
          <a:solidFill>
            <a:srgbClr val="5488BB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20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ltGray">
          <a:xfrm>
            <a:off x="3429000" y="3048000"/>
            <a:ext cx="5181600" cy="914400"/>
          </a:xfrm>
          <a:prstGeom prst="rect">
            <a:avLst/>
          </a:prstGeom>
          <a:solidFill>
            <a:srgbClr val="ADA01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ts val="20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533401" y="1752600"/>
            <a:ext cx="2362199" cy="436562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 fontAlgn="base">
              <a:spcBef>
                <a:spcPct val="0"/>
              </a:spcBef>
              <a:spcAft>
                <a:spcPts val="200"/>
              </a:spcAft>
              <a:buClr>
                <a:srgbClr val="EEECE1"/>
              </a:buClr>
              <a:defRPr/>
            </a:pPr>
            <a:r>
              <a:rPr lang="en-GB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 Environment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533401" y="3048000"/>
            <a:ext cx="2362200" cy="457200"/>
          </a:xfrm>
          <a:prstGeom prst="rect">
            <a:avLst/>
          </a:prstGeom>
          <a:solidFill>
            <a:srgbClr val="ADA0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 fontAlgn="base">
              <a:spcBef>
                <a:spcPct val="0"/>
              </a:spcBef>
              <a:spcAft>
                <a:spcPts val="200"/>
              </a:spcAft>
              <a:buClr>
                <a:srgbClr val="EEECE1"/>
              </a:buClr>
              <a:defRPr/>
            </a:pPr>
            <a:r>
              <a:rPr lang="en-GB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Risk Assessment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533400" y="4038600"/>
            <a:ext cx="2362199" cy="457200"/>
          </a:xfrm>
          <a:prstGeom prst="rect">
            <a:avLst/>
          </a:prstGeom>
          <a:solidFill>
            <a:srgbClr val="5488B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 fontAlgn="base">
              <a:spcBef>
                <a:spcPct val="0"/>
              </a:spcBef>
              <a:spcAft>
                <a:spcPts val="200"/>
              </a:spcAft>
              <a:buClr>
                <a:prstClr val="black"/>
              </a:buClr>
              <a:defRPr/>
            </a:pPr>
            <a:r>
              <a:rPr lang="en-GB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Control Activities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33401" y="4876800"/>
            <a:ext cx="2362200" cy="457200"/>
          </a:xfrm>
          <a:prstGeom prst="rect">
            <a:avLst/>
          </a:prstGeom>
          <a:solidFill>
            <a:srgbClr val="4D447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buClr>
                <a:prstClr val="black"/>
              </a:buClr>
              <a:defRPr/>
            </a:pPr>
            <a:r>
              <a:rPr lang="en-GB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Information &amp; Communication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533401" y="5715000"/>
            <a:ext cx="2362200" cy="457200"/>
          </a:xfrm>
          <a:prstGeom prst="rect">
            <a:avLst/>
          </a:prstGeom>
          <a:solidFill>
            <a:srgbClr val="3C42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 fontAlgn="base">
              <a:spcBef>
                <a:spcPct val="0"/>
              </a:spcBef>
              <a:spcAft>
                <a:spcPts val="200"/>
              </a:spcAft>
              <a:buClr>
                <a:prstClr val="black"/>
              </a:buClr>
              <a:defRPr/>
            </a:pPr>
            <a:r>
              <a:rPr lang="en-GB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Monitoring Activities</a:t>
            </a: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Components &amp; Principles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828800"/>
            <a:ext cx="4953000" cy="121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1300" kern="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Demonstrates commitment to integrity and ethical values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2"/>
              <a:defRPr/>
            </a:pPr>
            <a:r>
              <a:rPr lang="en-US" sz="1300" kern="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Exercises oversight responsibility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2"/>
              <a:defRPr/>
            </a:pPr>
            <a:r>
              <a:rPr lang="en-US" sz="1300" kern="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Establishes structure, authority and responsibility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2"/>
              <a:defRPr/>
            </a:pPr>
            <a:r>
              <a:rPr lang="en-US" sz="1300" kern="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Demonstrates commitment to competence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2"/>
              <a:defRPr/>
            </a:pPr>
            <a:r>
              <a:rPr lang="en-US" sz="1300" kern="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Enforces accountability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3048000"/>
            <a:ext cx="5068888" cy="990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en-US" sz="1300" kern="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Specifies suitable objectives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en-US" sz="1300" kern="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Identifies and analyzes risk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en-US" sz="1300" kern="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Assesses fraud risk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en-US" sz="1300" kern="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Identifies and analyzes significant 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57600" y="4114800"/>
            <a:ext cx="4876800" cy="412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10"/>
              <a:defRPr/>
            </a:pPr>
            <a:r>
              <a:rPr lang="en-US" sz="13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Selects and develops control activities</a:t>
            </a:r>
          </a:p>
          <a:p>
            <a:pPr indent="-274320">
              <a:spcAft>
                <a:spcPts val="200"/>
              </a:spcAft>
              <a:defRPr/>
            </a:pPr>
            <a:r>
              <a:rPr lang="en-US" sz="13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11.  Selects and develops general controls over technology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2"/>
              <a:defRPr/>
            </a:pPr>
            <a:r>
              <a:rPr lang="en-US" sz="13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Deploys through policies and procedures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7600" y="4953000"/>
            <a:ext cx="4648200" cy="65146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 fontAlgn="base">
              <a:spcBef>
                <a:spcPct val="0"/>
              </a:spcBef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Uses relevant information</a:t>
            </a:r>
          </a:p>
          <a:p>
            <a:pPr indent="-274320" fontAlgn="base">
              <a:spcBef>
                <a:spcPct val="0"/>
              </a:spcBef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Communicates internally</a:t>
            </a:r>
          </a:p>
          <a:p>
            <a:pPr indent="-274320" fontAlgn="base">
              <a:spcBef>
                <a:spcPct val="0"/>
              </a:spcBef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en-US" sz="13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Communicates externally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57600" y="5791200"/>
            <a:ext cx="5029200" cy="2746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fontAlgn="base">
              <a:spcBef>
                <a:spcPct val="0"/>
              </a:spcBef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en-US" sz="13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Conducts ongoing and/or separate evaluations</a:t>
            </a:r>
          </a:p>
          <a:p>
            <a:pPr indent="-274320" fontAlgn="base">
              <a:spcBef>
                <a:spcPct val="0"/>
              </a:spcBef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en-US" sz="13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Evaluates and communicates deficiencies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091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28616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86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Internal Control for Grants----New Uniform Grant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86" y="182298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new Super Circular requirements for grants provides that  internal controls over grant compliance </a:t>
            </a:r>
            <a:r>
              <a:rPr lang="en-US" b="1" dirty="0"/>
              <a:t>should</a:t>
            </a:r>
            <a:r>
              <a:rPr lang="en-US" dirty="0"/>
              <a:t> be in compliance with </a:t>
            </a:r>
          </a:p>
          <a:p>
            <a:endParaRPr lang="en-US" dirty="0"/>
          </a:p>
          <a:p>
            <a:pPr lvl="1"/>
            <a:r>
              <a:rPr lang="en-US" dirty="0"/>
              <a:t>Internal Control Integrated Framework’’, issued by the Committee of Sponsoring Organizations of the </a:t>
            </a:r>
            <a:r>
              <a:rPr lang="en-US" dirty="0" err="1"/>
              <a:t>Treadway</a:t>
            </a:r>
            <a:r>
              <a:rPr lang="en-US" dirty="0"/>
              <a:t> Commission (COSO)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172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61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How COSO Framework may affect your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Comparison of components and principles to current internal controls, considering points of focus, may identify </a:t>
            </a:r>
          </a:p>
          <a:p>
            <a:pPr lvl="1"/>
            <a:r>
              <a:rPr lang="en-US" dirty="0"/>
              <a:t>Additional considerations of control environment </a:t>
            </a:r>
          </a:p>
          <a:p>
            <a:pPr lvl="1"/>
            <a:r>
              <a:rPr lang="en-US" dirty="0"/>
              <a:t>More detailed discussions about risk assessment and documentation of risk assessment</a:t>
            </a:r>
          </a:p>
          <a:p>
            <a:pPr lvl="1"/>
            <a:r>
              <a:rPr lang="en-US" dirty="0"/>
              <a:t>Further consideration of potential fraud risk </a:t>
            </a:r>
          </a:p>
          <a:p>
            <a:pPr lvl="1"/>
            <a:r>
              <a:rPr lang="en-US" dirty="0"/>
              <a:t>Potential additional control activities and monitoring as a result of risk assessment</a:t>
            </a:r>
          </a:p>
          <a:p>
            <a:pPr lvl="1"/>
            <a:r>
              <a:rPr lang="en-US" dirty="0"/>
              <a:t>Further consider controls over Outsourcing to Service Providers</a:t>
            </a:r>
          </a:p>
          <a:p>
            <a:pPr lvl="1"/>
            <a:r>
              <a:rPr lang="en-US" dirty="0"/>
              <a:t>Possible additional considerations related to IT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8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/>
          <a:stretch/>
        </p:blipFill>
        <p:spPr bwMode="auto">
          <a:xfrm>
            <a:off x="1905000" y="1289954"/>
            <a:ext cx="5152144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Five Step Transition Plan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52800" y="5181600"/>
            <a:ext cx="1981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4200" y="5105400"/>
            <a:ext cx="2438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045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48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Step 1 – Develop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5562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Gain senior leadership and board alignment and support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Build awareness and expertise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Educate management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80" y="2104292"/>
            <a:ext cx="3208020" cy="246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28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Step 2 – Preliminary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/>
              <a:t>One significant factor - how well principles are currently functioning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Map principles to existing controls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Assess gaps where principles are not adequately addressed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9" y="3962400"/>
            <a:ext cx="3407558" cy="20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19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Step 3 – Facilitate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broader organization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Compliance efforts may occur centrally, or there may be multiple layers of assessment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Conduct Training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Pressure test preliminary impact assessment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8863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600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484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Step 4 – Execute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b="1" dirty="0"/>
              <a:t>Phase 1: </a:t>
            </a:r>
            <a:r>
              <a:rPr lang="en-US" dirty="0"/>
              <a:t>Documentation and Evaluation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Phase 2: </a:t>
            </a:r>
            <a:r>
              <a:rPr lang="en-US" dirty="0"/>
              <a:t>Validation Testing and Gap Remediation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819400" cy="32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826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Step 5 – 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continuous improvement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There’s a difference between an adequate and a best-in-class system of internal control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/>
              <a:t>When going through the mapping exercise, organizations do not have controls in place to meet all 17 principles.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Organizations may have controls in place, but they are undocumented / not formalized.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Lack of fraud risk assessment.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Lack of knowledge of outsourcing controls.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04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b="0" dirty="0"/>
            </a:br>
            <a:r>
              <a:rPr lang="en-US" sz="4000" b="1" i="0" dirty="0">
                <a:solidFill>
                  <a:srgbClr val="359335"/>
                </a:solidFill>
              </a:rPr>
              <a:t>Limitations of COSO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No such thing as absolute assurance </a:t>
            </a:r>
          </a:p>
          <a:p>
            <a:r>
              <a:rPr lang="en-US" sz="2400" dirty="0"/>
              <a:t>The framework comments on limitations of internal control, which results from: </a:t>
            </a:r>
          </a:p>
          <a:p>
            <a:pPr lvl="1"/>
            <a:r>
              <a:rPr lang="en-US" sz="2400" b="1" dirty="0"/>
              <a:t>Quality and suitability of objectives </a:t>
            </a:r>
            <a:r>
              <a:rPr lang="en-US" sz="2400" dirty="0"/>
              <a:t>established as a precondition to internal control </a:t>
            </a:r>
          </a:p>
          <a:p>
            <a:pPr lvl="1"/>
            <a:r>
              <a:rPr lang="en-US" sz="2400" dirty="0"/>
              <a:t>Potential for </a:t>
            </a:r>
            <a:r>
              <a:rPr lang="en-US" sz="2400" b="1" dirty="0"/>
              <a:t>flawed human judgment </a:t>
            </a:r>
            <a:r>
              <a:rPr lang="en-US" sz="2400" dirty="0"/>
              <a:t>in decision-making</a:t>
            </a:r>
          </a:p>
          <a:p>
            <a:pPr lvl="1"/>
            <a:r>
              <a:rPr lang="en-US" sz="2400" dirty="0"/>
              <a:t>Management’s consideration of the relative </a:t>
            </a:r>
            <a:r>
              <a:rPr lang="en-US" sz="2400" b="1" dirty="0"/>
              <a:t>costs and benefits </a:t>
            </a:r>
            <a:r>
              <a:rPr lang="en-US" sz="2400" dirty="0"/>
              <a:t>in responding to risk and establishing controls</a:t>
            </a:r>
          </a:p>
          <a:p>
            <a:pPr lvl="1"/>
            <a:r>
              <a:rPr lang="en-US" sz="2400" dirty="0"/>
              <a:t>Potential for breakdowns that can occur because of </a:t>
            </a:r>
            <a:r>
              <a:rPr lang="en-US" sz="2400" b="1" dirty="0"/>
              <a:t>human failures</a:t>
            </a:r>
            <a:r>
              <a:rPr lang="en-US" sz="2400" dirty="0"/>
              <a:t> (such as simple errors or mistakes) </a:t>
            </a:r>
          </a:p>
          <a:p>
            <a:pPr lvl="1"/>
            <a:r>
              <a:rPr lang="en-US" sz="2400" dirty="0"/>
              <a:t>Possibility that controls can be circumvented by </a:t>
            </a:r>
            <a:r>
              <a:rPr lang="en-US" sz="2400" b="1" dirty="0"/>
              <a:t>collusion </a:t>
            </a:r>
            <a:r>
              <a:rPr lang="en-US" sz="2400" dirty="0"/>
              <a:t>of two or more people </a:t>
            </a:r>
          </a:p>
          <a:p>
            <a:pPr lvl="1"/>
            <a:r>
              <a:rPr lang="en-US" sz="2400" b="1" dirty="0"/>
              <a:t>Ability of management to override </a:t>
            </a:r>
            <a:r>
              <a:rPr lang="en-US" sz="2400" dirty="0"/>
              <a:t>internal control functions and decisions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61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90675" y="1219200"/>
            <a:ext cx="5962650" cy="4189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67000" y="5715000"/>
            <a:ext cx="434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Ronald A. Conrad – </a:t>
            </a:r>
            <a:r>
              <a:rPr lang="en-US" dirty="0">
                <a:solidFill>
                  <a:prstClr val="black"/>
                </a:solidFill>
                <a:latin typeface="Arial" charset="0"/>
                <a:hlinkClick r:id="rId4"/>
              </a:rPr>
              <a:t>raconrad@cbh.com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248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dirty="0">
                <a:solidFill>
                  <a:srgbClr val="359335"/>
                </a:solidFill>
              </a:rPr>
              <a:t>Uniform Grant FAQ 200.303-1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- Should vs Must and Internal Controls </a:t>
            </a:r>
          </a:p>
          <a:p>
            <a:pPr lvl="1"/>
            <a:r>
              <a:rPr lang="en-US" dirty="0"/>
              <a:t>According to auditing standards, "should" really means "must unless there is a well-documented reason why not". Is this the case in the Uniform Guidance? Does the "should" in section 200.303 referencing guidance provided by GAO and COSO really mean "must"? </a:t>
            </a:r>
          </a:p>
          <a:p>
            <a:r>
              <a:rPr lang="en-US" dirty="0"/>
              <a:t>Answer – </a:t>
            </a:r>
          </a:p>
          <a:p>
            <a:pPr lvl="1"/>
            <a:r>
              <a:rPr lang="en-US" dirty="0"/>
              <a:t>No. The word “must” is used throughout part 200 to indicate requirements. The word “should” is used to indicate best practices or recommended approaches that the COFAR wanted non-Federal entities to be aware of, but not necessarily required to comply with.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 sz="1800">
                <a:solidFill>
                  <a:schemeClr val="tx1"/>
                </a:solidFill>
              </a:rPr>
              <a:pPr>
                <a:buClr>
                  <a:srgbClr val="800080"/>
                </a:buClr>
              </a:pPr>
              <a:t>8</a:t>
            </a:fld>
            <a:endParaRPr lang="en-US" sz="1800" dirty="0">
              <a:solidFill>
                <a:schemeClr val="tx1"/>
              </a:solidFill>
            </a:endParaRPr>
          </a:p>
          <a:p>
            <a:pPr>
              <a:buClr>
                <a:srgbClr val="80008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06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359335"/>
                </a:solidFill>
                <a:latin typeface="+mn-lt"/>
                <a:ea typeface="+mn-ea"/>
                <a:cs typeface="Calibri" pitchFamily="34" charset="0"/>
              </a:rPr>
              <a:t>About COSO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>
            <a:noAutofit/>
          </a:bodyPr>
          <a:lstStyle/>
          <a:p>
            <a:r>
              <a:rPr lang="en-US" sz="2400" dirty="0"/>
              <a:t>Committee of Sponsoring Organizations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Formed in 1985 to sponsor the National Commission on Fraudulent Financial Reporting </a:t>
            </a:r>
          </a:p>
          <a:p>
            <a:pPr lvl="1"/>
            <a:r>
              <a:rPr lang="en-US" sz="2200" dirty="0"/>
              <a:t>AKA the Treadway Commission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Joint initiative of five private sector organizations </a:t>
            </a:r>
          </a:p>
          <a:p>
            <a:pPr marL="0" indent="0">
              <a:buNone/>
            </a:pPr>
            <a:endParaRPr lang="en-US" sz="1000" i="1" dirty="0"/>
          </a:p>
          <a:p>
            <a:r>
              <a:rPr lang="en-US" sz="2400" i="1" dirty="0"/>
              <a:t>Mission</a:t>
            </a:r>
          </a:p>
          <a:p>
            <a:pPr lvl="1"/>
            <a:r>
              <a:rPr lang="en-US" sz="2200" i="1" dirty="0"/>
              <a:t>“To provide </a:t>
            </a:r>
            <a:r>
              <a:rPr lang="en-US" sz="2200" b="1" i="1" dirty="0"/>
              <a:t>thought leadership </a:t>
            </a:r>
            <a:r>
              <a:rPr lang="en-US" sz="2200" i="1" dirty="0"/>
              <a:t>through the development of comprehensive frameworks and guidance on </a:t>
            </a:r>
            <a:r>
              <a:rPr lang="en-US" sz="2200" b="1" i="1" dirty="0"/>
              <a:t>enterprise risk management</a:t>
            </a:r>
            <a:r>
              <a:rPr lang="en-US" sz="2200" i="1" dirty="0"/>
              <a:t>, </a:t>
            </a:r>
            <a:r>
              <a:rPr lang="en-US" sz="2200" b="1" i="1" dirty="0"/>
              <a:t>internal control </a:t>
            </a:r>
            <a:r>
              <a:rPr lang="en-US" sz="2200" i="1" dirty="0"/>
              <a:t>and </a:t>
            </a:r>
            <a:r>
              <a:rPr lang="en-US" sz="2200" b="1" i="1" dirty="0"/>
              <a:t>fraud deterrence </a:t>
            </a:r>
            <a:r>
              <a:rPr lang="en-US" sz="2200" i="1" dirty="0"/>
              <a:t>designed to improve organizational performance and governance and to reduce the extent of fraud in organizations.”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324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00080"/>
              </a:buClr>
            </a:pPr>
            <a:fld id="{53E11550-E97D-4371-8DEE-DF9489DA122F}" type="slidenum">
              <a:rPr lang="en-US"/>
              <a:pPr>
                <a:buClr>
                  <a:srgbClr val="800080"/>
                </a:buClr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61290"/>
      </p:ext>
    </p:extLst>
  </p:cSld>
  <p:clrMapOvr>
    <a:masterClrMapping/>
  </p:clrMapOvr>
</p:sld>
</file>

<file path=ppt/theme/theme1.xml><?xml version="1.0" encoding="utf-8"?>
<a:theme xmlns:a="http://schemas.openxmlformats.org/drawingml/2006/main" name="AA%20Tomorrow%20-%20Q2%20-%20COSO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AA%20Tomorrow%20-%20Q2%20-%20COSO[1]</Template>
  <TotalTime>5326</TotalTime>
  <Words>3606</Words>
  <Application>Microsoft Office PowerPoint</Application>
  <PresentationFormat>On-screen Show (4:3)</PresentationFormat>
  <Paragraphs>686</Paragraphs>
  <Slides>79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Times</vt:lpstr>
      <vt:lpstr>Trebuchet MS</vt:lpstr>
      <vt:lpstr>Webdings</vt:lpstr>
      <vt:lpstr>Wingdings</vt:lpstr>
      <vt:lpstr>AA%20Tomorrow%20-%20Q2%20-%20COSO[1]</vt:lpstr>
      <vt:lpstr>1_Office Theme</vt:lpstr>
      <vt:lpstr>Diving into the  2013 COSO  Framework</vt:lpstr>
      <vt:lpstr>Objectives</vt:lpstr>
      <vt:lpstr>General Definition of Internal Control</vt:lpstr>
      <vt:lpstr>The  Fraud Triangle</vt:lpstr>
      <vt:lpstr>PowerPoint Presentation</vt:lpstr>
      <vt:lpstr>Internal Control-New Draft Florida House and Senate Bill</vt:lpstr>
      <vt:lpstr>Internal Control for Grants----New Uniform Grant Guidance</vt:lpstr>
      <vt:lpstr>Uniform Grant FAQ 200.303-1</vt:lpstr>
      <vt:lpstr>About COSO</vt:lpstr>
      <vt:lpstr>COSO - Sponsoring Organizations</vt:lpstr>
      <vt:lpstr>How Does COSO Help?</vt:lpstr>
      <vt:lpstr>COSO is Principles Based</vt:lpstr>
      <vt:lpstr>The Original Framework</vt:lpstr>
      <vt:lpstr>COSO Framework (1992)</vt:lpstr>
      <vt:lpstr>The 5 COSO Components (1992)</vt:lpstr>
      <vt:lpstr>Why The Update?</vt:lpstr>
      <vt:lpstr>Responded to Changes in Business, Operating and Regulatory Environments</vt:lpstr>
      <vt:lpstr>Technology Then and Now</vt:lpstr>
      <vt:lpstr>Technology Then and Now</vt:lpstr>
      <vt:lpstr>Focus on Fraud</vt:lpstr>
      <vt:lpstr>Outsourcing</vt:lpstr>
      <vt:lpstr>Changes</vt:lpstr>
      <vt:lpstr>Update expected to increase  ease of use and broaden application</vt:lpstr>
      <vt:lpstr>Core Definition of Internal Control</vt:lpstr>
      <vt:lpstr>COSO Comparison</vt:lpstr>
      <vt:lpstr>COSO Comparison</vt:lpstr>
      <vt:lpstr>Objectives</vt:lpstr>
      <vt:lpstr>Objectives</vt:lpstr>
      <vt:lpstr>Components &amp; Principles</vt:lpstr>
      <vt:lpstr>Principles</vt:lpstr>
      <vt:lpstr>Relationship of Objectives &amp; Components</vt:lpstr>
      <vt:lpstr>Points of Focus</vt:lpstr>
      <vt:lpstr>Points of Focus</vt:lpstr>
      <vt:lpstr>Principle 1 (control environment)</vt:lpstr>
      <vt:lpstr>Principle 1 Example Questions</vt:lpstr>
      <vt:lpstr>Principle 2 (control environment)</vt:lpstr>
      <vt:lpstr>Principle 2 Example Questions</vt:lpstr>
      <vt:lpstr>Principle 3 (control environment)</vt:lpstr>
      <vt:lpstr>Principle 3 Example Questions</vt:lpstr>
      <vt:lpstr>Principle 4 (control environment)</vt:lpstr>
      <vt:lpstr>Principle 4 Example Questions</vt:lpstr>
      <vt:lpstr>Principle 5 (control environment)</vt:lpstr>
      <vt:lpstr>Principle 5 Example Questions</vt:lpstr>
      <vt:lpstr>Principle 6 (risk assessment)</vt:lpstr>
      <vt:lpstr>Principle 6 Example Questions</vt:lpstr>
      <vt:lpstr>Risk Assessment</vt:lpstr>
      <vt:lpstr>Principle 7 (risk assessment)</vt:lpstr>
      <vt:lpstr>Principle 7 Example Questions</vt:lpstr>
      <vt:lpstr>Risk Assessment Considerations</vt:lpstr>
      <vt:lpstr>Risk Assessment Considerations</vt:lpstr>
      <vt:lpstr>Principle 8 (risk assessment)</vt:lpstr>
      <vt:lpstr>Fraud Prevention and Detection Techniques</vt:lpstr>
      <vt:lpstr>Principle 9 (risk assessment)</vt:lpstr>
      <vt:lpstr>Principle 10 (control activities)</vt:lpstr>
      <vt:lpstr>Principle 11 (control activities)</vt:lpstr>
      <vt:lpstr>Principle 12 (control activities)</vt:lpstr>
      <vt:lpstr>Control Activities Considerations</vt:lpstr>
      <vt:lpstr>Principle 13 (information/comm)</vt:lpstr>
      <vt:lpstr>Principle 14 (information/comm)</vt:lpstr>
      <vt:lpstr>Principle 15 (information/comm)</vt:lpstr>
      <vt:lpstr>Principle 16 (monitoring activities)</vt:lpstr>
      <vt:lpstr>Principle 17 (monitoring activities)</vt:lpstr>
      <vt:lpstr>Monitoring Activities-Additional Considerations</vt:lpstr>
      <vt:lpstr>COSO Appendix B on OSPs</vt:lpstr>
      <vt:lpstr>COSO Appendix C on Information and Communication</vt:lpstr>
      <vt:lpstr>Implementing the 2013 COSO Framework</vt:lpstr>
      <vt:lpstr> COSO Effective Internal Control</vt:lpstr>
      <vt:lpstr>Three Dimensions</vt:lpstr>
      <vt:lpstr>Components &amp; Principles</vt:lpstr>
      <vt:lpstr>How COSO Framework may affect your organization</vt:lpstr>
      <vt:lpstr>Five Step Transition Plan</vt:lpstr>
      <vt:lpstr>Step 1 – Develop Awareness</vt:lpstr>
      <vt:lpstr>Step 2 – Preliminary Impact</vt:lpstr>
      <vt:lpstr>Step 3 – Facilitate Awareness</vt:lpstr>
      <vt:lpstr>Step 4 – Execute Plan</vt:lpstr>
      <vt:lpstr>Step 5 – Continuous Improvement</vt:lpstr>
      <vt:lpstr>Common Issues</vt:lpstr>
      <vt:lpstr> Limitations of COSO </vt:lpstr>
      <vt:lpstr>PowerPoint Presentation</vt:lpstr>
    </vt:vector>
  </TitlesOfParts>
  <Company>Cherry Bekaert &amp; Holland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Harper</dc:creator>
  <cp:lastModifiedBy>Karen Pastula</cp:lastModifiedBy>
  <cp:revision>249</cp:revision>
  <cp:lastPrinted>2015-02-10T14:36:13Z</cp:lastPrinted>
  <dcterms:created xsi:type="dcterms:W3CDTF">2012-12-03T13:27:26Z</dcterms:created>
  <dcterms:modified xsi:type="dcterms:W3CDTF">2017-01-11T20:03:30Z</dcterms:modified>
</cp:coreProperties>
</file>