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8" r:id="rId2"/>
    <p:sldId id="269" r:id="rId3"/>
    <p:sldId id="270" r:id="rId4"/>
    <p:sldId id="271" r:id="rId5"/>
    <p:sldId id="272" r:id="rId6"/>
    <p:sldId id="273" r:id="rId7"/>
    <p:sldId id="274" r:id="rId8"/>
    <p:sldId id="275" r:id="rId9"/>
    <p:sldId id="276" r:id="rId10"/>
    <p:sldId id="277" r:id="rId11"/>
    <p:sldId id="278" r:id="rId12"/>
    <p:sldId id="299" r:id="rId13"/>
    <p:sldId id="300" r:id="rId14"/>
    <p:sldId id="301" r:id="rId15"/>
    <p:sldId id="302" r:id="rId16"/>
    <p:sldId id="303" r:id="rId17"/>
    <p:sldId id="304" r:id="rId18"/>
    <p:sldId id="305" r:id="rId19"/>
    <p:sldId id="321"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6" r:id="rId41"/>
    <p:sldId id="30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D1D"/>
    <a:srgbClr val="642F12"/>
    <a:srgbClr val="7F3C17"/>
    <a:srgbClr val="3B1C0B"/>
    <a:srgbClr val="413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E7ECC90-D208-46F6-AABB-D41B894D18A6}" type="datetimeFigureOut">
              <a:rPr lang="en-US" smtClean="0"/>
              <a:pPr/>
              <a:t>1/11/2017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291115F-3AFC-4B9D-99DB-C94D441411BE}" type="slidenum">
              <a:rPr lang="en-US" smtClean="0"/>
              <a:pPr/>
              <a:t>‹#›</a:t>
            </a:fld>
            <a:endParaRPr lang="en-US"/>
          </a:p>
        </p:txBody>
      </p:sp>
    </p:spTree>
    <p:extLst>
      <p:ext uri="{BB962C8B-B14F-4D97-AF65-F5344CB8AC3E}">
        <p14:creationId xmlns:p14="http://schemas.microsoft.com/office/powerpoint/2010/main" val="32786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eckpoint.riag.com/app/main/docLinkNew?usid=1eb5d1j1dda3c&amp;DocID=iPPCALG:20136be50500961799b&amp;SrcDocId=T0PPCALG:20136be50500961799b-1&amp;feature=ttoc&amp;lastCpReqId=1962388&amp;pinpnt=PPCALG:2013d660988796b8360&amp;d=d"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heckpoint.riag.com/app/main/docLinkNew?usid=1eb5d1j1dda3c&amp;DocID=iPPCALG:20136be50500961799b&amp;SrcDocId=T0PPCALG:20136be50500961799b-1&amp;feature=ttoc&amp;lastCpReqId=1962388&amp;pinpnt=PPCALG:201375c73acdb4eca75&amp;d=d" TargetMode="External"/><Relationship Id="rId4" Type="http://schemas.openxmlformats.org/officeDocument/2006/relationships/hyperlink" Target="https://checkpoint.riag.com/app/main/docLinkNew?usid=1eb5d1j1dda3c&amp;DocID=iPPCALG:20136be50500961799b&amp;SrcDocId=T0PPCALG:20136be50500961799b-1&amp;feature=ttoc&amp;lastCpReqId=1962388&amp;pinpnt=PPCALG:2013f63e364daabb470&amp;d=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1115F-3AFC-4B9D-99DB-C94D441411BE}" type="slidenum">
              <a:rPr lang="en-US" smtClean="0"/>
              <a:pPr/>
              <a:t>1</a:t>
            </a:fld>
            <a:endParaRPr lang="en-US"/>
          </a:p>
        </p:txBody>
      </p:sp>
    </p:spTree>
    <p:extLst>
      <p:ext uri="{BB962C8B-B14F-4D97-AF65-F5344CB8AC3E}">
        <p14:creationId xmlns:p14="http://schemas.microsoft.com/office/powerpoint/2010/main" val="356681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a:t>Paint a picture:</a:t>
            </a:r>
          </a:p>
          <a:p>
            <a:endParaRPr lang="en-US"/>
          </a:p>
          <a:p>
            <a:r>
              <a:rPr lang="en-US"/>
              <a:t>Significant attacks against a “victim group” that is woefully unprepared.</a:t>
            </a:r>
          </a:p>
          <a:p>
            <a:r>
              <a:rPr lang="en-US"/>
              <a:t>Costs are extremely high, unprecendented.</a:t>
            </a:r>
          </a:p>
          <a:p>
            <a:r>
              <a:rPr lang="en-US"/>
              <a:t>Weaknesses at customers are being exploited.</a:t>
            </a:r>
          </a:p>
          <a:p>
            <a:r>
              <a:rPr lang="en-US"/>
              <a:t>Tremendous strain on business relationships.</a:t>
            </a:r>
          </a:p>
        </p:txBody>
      </p:sp>
      <p:sp>
        <p:nvSpPr>
          <p:cNvPr id="32772" name="Slide Number Placeholder 3"/>
          <p:cNvSpPr>
            <a:spLocks noGrp="1"/>
          </p:cNvSpPr>
          <p:nvPr>
            <p:ph type="sldNum" sz="quarter" idx="5"/>
          </p:nvPr>
        </p:nvSpPr>
        <p:spPr>
          <a:noFill/>
        </p:spPr>
        <p:txBody>
          <a:bodyPr/>
          <a:lstStyle/>
          <a:p>
            <a:pPr defTabSz="921669"/>
            <a:fld id="{4B5A0BB6-CAE1-4FB3-ABFC-B5CAA195B9DF}" type="slidenum">
              <a:rPr lang="en-US" smtClean="0"/>
              <a:pPr defTabSz="921669"/>
              <a:t>25</a:t>
            </a:fld>
            <a:endParaRPr lang="en-US" dirty="0"/>
          </a:p>
        </p:txBody>
      </p:sp>
    </p:spTree>
    <p:extLst>
      <p:ext uri="{BB962C8B-B14F-4D97-AF65-F5344CB8AC3E}">
        <p14:creationId xmlns:p14="http://schemas.microsoft.com/office/powerpoint/2010/main" val="26908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21669"/>
            <a:fld id="{3586E8BA-ED8B-44CD-8BA7-1F2424DB601D}" type="slidenum">
              <a:rPr lang="en-US" smtClean="0">
                <a:solidFill>
                  <a:srgbClr val="000000"/>
                </a:solidFill>
              </a:rPr>
              <a:pPr defTabSz="921669"/>
              <a:t>27</a:t>
            </a:fld>
            <a:endParaRPr lang="en-US" dirty="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1345" y="4416100"/>
            <a:ext cx="5607712" cy="4182457"/>
          </a:xfrm>
          <a:noFill/>
          <a:ln/>
        </p:spPr>
        <p:txBody>
          <a:bodyPr/>
          <a:lstStyle/>
          <a:p>
            <a:pPr lvl="1" eaLnBrk="1" hangingPunct="1"/>
            <a:r>
              <a:rPr lang="en-US"/>
              <a:t>Back to the Future:  pre-text phone calls</a:t>
            </a:r>
          </a:p>
          <a:p>
            <a:pPr lvl="2" eaLnBrk="1" hangingPunct="1"/>
            <a:r>
              <a:rPr lang="en-US"/>
              <a:t>Posing as a vendor</a:t>
            </a:r>
          </a:p>
          <a:p>
            <a:pPr lvl="2" eaLnBrk="1" hangingPunct="1"/>
            <a:r>
              <a:rPr lang="en-US"/>
              <a:t>Posing as staff (someone in IT, HR, Administration…)</a:t>
            </a:r>
          </a:p>
          <a:p>
            <a:pPr lvl="2" eaLnBrk="1" hangingPunct="1"/>
            <a:r>
              <a:rPr lang="en-US"/>
              <a:t>Posing as student/alumni/donor</a:t>
            </a:r>
          </a:p>
          <a:p>
            <a:pPr lvl="1" eaLnBrk="1" hangingPunct="1"/>
            <a:r>
              <a:rPr lang="en-US"/>
              <a:t>Email spear Phishing</a:t>
            </a:r>
          </a:p>
          <a:p>
            <a:pPr lvl="2" eaLnBrk="1" hangingPunct="1"/>
            <a:r>
              <a:rPr lang="en-US"/>
              <a:t>Attacks to harvest credentials</a:t>
            </a:r>
          </a:p>
          <a:p>
            <a:pPr lvl="2" eaLnBrk="1" hangingPunct="1"/>
            <a:r>
              <a:rPr lang="en-US"/>
              <a:t>Attacks to compromise the workstation</a:t>
            </a:r>
          </a:p>
          <a:p>
            <a:pPr lvl="3" eaLnBrk="1" hangingPunct="1"/>
            <a:r>
              <a:rPr lang="en-US"/>
              <a:t>Click here to claim your winnings</a:t>
            </a:r>
          </a:p>
          <a:p>
            <a:pPr lvl="3" eaLnBrk="1" hangingPunct="1"/>
            <a:r>
              <a:rPr lang="en-US"/>
              <a:t>The online survey from the HR department</a:t>
            </a:r>
          </a:p>
          <a:p>
            <a:pPr lvl="3" eaLnBrk="1" hangingPunct="1"/>
            <a:r>
              <a:rPr lang="en-US"/>
              <a:t>Install this critical software update</a:t>
            </a:r>
          </a:p>
          <a:p>
            <a:pPr eaLnBrk="1" hangingPunct="1"/>
            <a:endParaRPr lang="en-US"/>
          </a:p>
        </p:txBody>
      </p:sp>
    </p:spTree>
    <p:extLst>
      <p:ext uri="{BB962C8B-B14F-4D97-AF65-F5344CB8AC3E}">
        <p14:creationId xmlns:p14="http://schemas.microsoft.com/office/powerpoint/2010/main" val="201193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We are seeing a lot of clients with Policies geared towards Privicy rule.  Not enough on the Security Rule.</a:t>
            </a:r>
          </a:p>
          <a:p>
            <a:pPr>
              <a:buFont typeface="Wingdings" pitchFamily="2" charset="2"/>
              <a:buChar char="à"/>
            </a:pPr>
            <a:r>
              <a:rPr lang="en-US">
                <a:sym typeface="Wingdings" pitchFamily="2" charset="2"/>
              </a:rPr>
              <a:t>We are also seeing many clients that have not properly documented why they are not implementing Addressable Rules</a:t>
            </a:r>
          </a:p>
          <a:p>
            <a:pPr>
              <a:buFont typeface="Wingdings" pitchFamily="2" charset="2"/>
              <a:buChar char="à"/>
            </a:pPr>
            <a:endParaRPr lang="en-US"/>
          </a:p>
          <a:p>
            <a:r>
              <a:rPr lang="en-US"/>
              <a:t>Vendors often have full/pervasive access with few controls or monitoring enforced on them</a:t>
            </a:r>
          </a:p>
          <a:p>
            <a:endParaRPr lang="en-US"/>
          </a:p>
        </p:txBody>
      </p:sp>
      <p:sp>
        <p:nvSpPr>
          <p:cNvPr id="34820" name="Slide Number Placeholder 3"/>
          <p:cNvSpPr>
            <a:spLocks noGrp="1"/>
          </p:cNvSpPr>
          <p:nvPr>
            <p:ph type="sldNum" sz="quarter" idx="5"/>
          </p:nvPr>
        </p:nvSpPr>
        <p:spPr>
          <a:noFill/>
        </p:spPr>
        <p:txBody>
          <a:bodyPr/>
          <a:lstStyle/>
          <a:p>
            <a:pPr defTabSz="930765"/>
            <a:fld id="{16705E53-9374-4477-875A-B079EE2121FA}" type="slidenum">
              <a:rPr lang="en-US" smtClean="0">
                <a:solidFill>
                  <a:srgbClr val="000000"/>
                </a:solidFill>
              </a:rPr>
              <a:pPr defTabSz="930765"/>
              <a:t>31</a:t>
            </a:fld>
            <a:endParaRPr lang="en-US" dirty="0">
              <a:solidFill>
                <a:srgbClr val="000000"/>
              </a:solidFill>
            </a:endParaRPr>
          </a:p>
        </p:txBody>
      </p:sp>
    </p:spTree>
    <p:extLst>
      <p:ext uri="{BB962C8B-B14F-4D97-AF65-F5344CB8AC3E}">
        <p14:creationId xmlns:p14="http://schemas.microsoft.com/office/powerpoint/2010/main" val="278874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a:t>We are seeing a lot of clients with Policies geared towards Privicy rule.  Not enough on the Security Rule.</a:t>
            </a:r>
          </a:p>
          <a:p>
            <a:pPr>
              <a:buFont typeface="Wingdings" pitchFamily="2" charset="2"/>
              <a:buChar char="à"/>
            </a:pPr>
            <a:r>
              <a:rPr lang="en-US">
                <a:sym typeface="Wingdings" pitchFamily="2" charset="2"/>
              </a:rPr>
              <a:t>We are also seeing many clients that have not properly documented why they are not implementing Addressable Rules</a:t>
            </a:r>
          </a:p>
          <a:p>
            <a:pPr>
              <a:buFont typeface="Wingdings" pitchFamily="2" charset="2"/>
              <a:buChar char="à"/>
            </a:pPr>
            <a:endParaRPr lang="en-US"/>
          </a:p>
          <a:p>
            <a:r>
              <a:rPr lang="en-US"/>
              <a:t>Vendors often have full/pervasive access with few controls or monitoring enforced on them</a:t>
            </a:r>
          </a:p>
          <a:p>
            <a:endParaRPr lang="en-US"/>
          </a:p>
        </p:txBody>
      </p:sp>
      <p:sp>
        <p:nvSpPr>
          <p:cNvPr id="35844" name="Slide Number Placeholder 3"/>
          <p:cNvSpPr>
            <a:spLocks noGrp="1"/>
          </p:cNvSpPr>
          <p:nvPr>
            <p:ph type="sldNum" sz="quarter" idx="5"/>
          </p:nvPr>
        </p:nvSpPr>
        <p:spPr>
          <a:noFill/>
        </p:spPr>
        <p:txBody>
          <a:bodyPr/>
          <a:lstStyle/>
          <a:p>
            <a:pPr defTabSz="930765"/>
            <a:fld id="{3ACBAB7A-A432-4481-844F-D934802200E5}" type="slidenum">
              <a:rPr lang="en-US" smtClean="0">
                <a:solidFill>
                  <a:srgbClr val="000000"/>
                </a:solidFill>
              </a:rPr>
              <a:pPr defTabSz="930765"/>
              <a:t>32</a:t>
            </a:fld>
            <a:endParaRPr lang="en-US" dirty="0">
              <a:solidFill>
                <a:srgbClr val="000000"/>
              </a:solidFill>
            </a:endParaRPr>
          </a:p>
        </p:txBody>
      </p:sp>
    </p:spTree>
    <p:extLst>
      <p:ext uri="{BB962C8B-B14F-4D97-AF65-F5344CB8AC3E}">
        <p14:creationId xmlns:p14="http://schemas.microsoft.com/office/powerpoint/2010/main" val="87501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a:latin typeface="Times New Roman" pitchFamily="18" charset="0"/>
                <a:cs typeface="Times New Roman" pitchFamily="18" charset="0"/>
              </a:rPr>
              <a:t>Tools range from open source to very mature robust product offerings</a:t>
            </a:r>
          </a:p>
          <a:p>
            <a:pPr eaLnBrk="1" hangingPunct="1"/>
            <a:r>
              <a:rPr lang="en-US">
                <a:latin typeface="Times New Roman" pitchFamily="18" charset="0"/>
                <a:cs typeface="Times New Roman" pitchFamily="18" charset="0"/>
              </a:rPr>
              <a:t>Can be structured to run not only as external IDS, but also on internal segments</a:t>
            </a:r>
          </a:p>
          <a:p>
            <a:pPr eaLnBrk="1" hangingPunct="1"/>
            <a:r>
              <a:rPr lang="en-US">
                <a:latin typeface="Times New Roman" pitchFamily="18" charset="0"/>
                <a:cs typeface="Times New Roman" pitchFamily="18" charset="0"/>
              </a:rPr>
              <a:t>Can utilize “smart” devices to have automated actions/responses to perceived “attacks” or events</a:t>
            </a:r>
          </a:p>
          <a:p>
            <a:pPr eaLnBrk="1" hangingPunct="1"/>
            <a:r>
              <a:rPr lang="en-US">
                <a:latin typeface="Times New Roman" pitchFamily="18" charset="0"/>
                <a:cs typeface="Times New Roman" pitchFamily="18" charset="0"/>
              </a:rPr>
              <a:t>Tools for wireless also exist</a:t>
            </a:r>
          </a:p>
          <a:p>
            <a:endParaRPr lang="en-US"/>
          </a:p>
        </p:txBody>
      </p:sp>
      <p:sp>
        <p:nvSpPr>
          <p:cNvPr id="36868" name="Slide Number Placeholder 3"/>
          <p:cNvSpPr>
            <a:spLocks noGrp="1"/>
          </p:cNvSpPr>
          <p:nvPr>
            <p:ph type="sldNum" sz="quarter" idx="5"/>
          </p:nvPr>
        </p:nvSpPr>
        <p:spPr>
          <a:noFill/>
        </p:spPr>
        <p:txBody>
          <a:bodyPr/>
          <a:lstStyle/>
          <a:p>
            <a:pPr defTabSz="921669"/>
            <a:fld id="{96B9060C-3D08-44A4-8049-386634F1E9DF}" type="slidenum">
              <a:rPr lang="en-US" smtClean="0"/>
              <a:pPr defTabSz="921669"/>
              <a:t>35</a:t>
            </a:fld>
            <a:endParaRPr lang="en-US" dirty="0"/>
          </a:p>
        </p:txBody>
      </p:sp>
    </p:spTree>
    <p:extLst>
      <p:ext uri="{BB962C8B-B14F-4D97-AF65-F5344CB8AC3E}">
        <p14:creationId xmlns:p14="http://schemas.microsoft.com/office/powerpoint/2010/main" val="85724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19D0EA-0A1C-4BC4-B0A6-CF788647D977}" type="slidenum">
              <a:rPr lang="en-US" smtClean="0"/>
              <a:pPr/>
              <a:t>4</a:t>
            </a:fld>
            <a:endParaRPr lang="en-US"/>
          </a:p>
        </p:txBody>
      </p:sp>
    </p:spTree>
    <p:extLst>
      <p:ext uri="{BB962C8B-B14F-4D97-AF65-F5344CB8AC3E}">
        <p14:creationId xmlns:p14="http://schemas.microsoft.com/office/powerpoint/2010/main" val="272783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fld id="{4D19D0EA-0A1C-4BC4-B0A6-CF788647D977}" type="slidenum">
              <a:rPr lang="en-US" smtClean="0"/>
              <a:pPr/>
              <a:t>5</a:t>
            </a:fld>
            <a:endParaRPr lang="en-US"/>
          </a:p>
        </p:txBody>
      </p:sp>
    </p:spTree>
    <p:extLst>
      <p:ext uri="{BB962C8B-B14F-4D97-AF65-F5344CB8AC3E}">
        <p14:creationId xmlns:p14="http://schemas.microsoft.com/office/powerpoint/2010/main" val="383033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buNone/>
            </a:pPr>
            <a:endParaRPr lang="en-US" dirty="0"/>
          </a:p>
        </p:txBody>
      </p:sp>
      <p:sp>
        <p:nvSpPr>
          <p:cNvPr id="4" name="Slide Number Placeholder 3"/>
          <p:cNvSpPr>
            <a:spLocks noGrp="1"/>
          </p:cNvSpPr>
          <p:nvPr>
            <p:ph type="sldNum" sz="quarter" idx="10"/>
          </p:nvPr>
        </p:nvSpPr>
        <p:spPr/>
        <p:txBody>
          <a:bodyPr/>
          <a:lstStyle/>
          <a:p>
            <a:fld id="{4D19D0EA-0A1C-4BC4-B0A6-CF788647D977}" type="slidenum">
              <a:rPr lang="en-US" smtClean="0"/>
              <a:pPr/>
              <a:t>6</a:t>
            </a:fld>
            <a:endParaRPr lang="en-US"/>
          </a:p>
        </p:txBody>
      </p:sp>
    </p:spTree>
    <p:extLst>
      <p:ext uri="{BB962C8B-B14F-4D97-AF65-F5344CB8AC3E}">
        <p14:creationId xmlns:p14="http://schemas.microsoft.com/office/powerpoint/2010/main" val="18284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IOMA</a:t>
            </a:r>
            <a:r>
              <a:rPr lang="en-US" baseline="0" dirty="0"/>
              <a:t> – Institute of Management &amp; Administration</a:t>
            </a:r>
            <a:endParaRPr lang="en-US" dirty="0"/>
          </a:p>
        </p:txBody>
      </p:sp>
      <p:sp>
        <p:nvSpPr>
          <p:cNvPr id="4" name="Slide Number Placeholder 3"/>
          <p:cNvSpPr>
            <a:spLocks noGrp="1"/>
          </p:cNvSpPr>
          <p:nvPr>
            <p:ph type="sldNum" sz="quarter" idx="10"/>
          </p:nvPr>
        </p:nvSpPr>
        <p:spPr/>
        <p:txBody>
          <a:bodyPr/>
          <a:lstStyle/>
          <a:p>
            <a:fld id="{4D19D0EA-0A1C-4BC4-B0A6-CF788647D977}" type="slidenum">
              <a:rPr lang="en-US" smtClean="0"/>
              <a:pPr/>
              <a:t>10</a:t>
            </a:fld>
            <a:endParaRPr lang="en-US"/>
          </a:p>
        </p:txBody>
      </p:sp>
    </p:spTree>
    <p:extLst>
      <p:ext uri="{BB962C8B-B14F-4D97-AF65-F5344CB8AC3E}">
        <p14:creationId xmlns:p14="http://schemas.microsoft.com/office/powerpoint/2010/main" val="88752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User controls might include checks of the completeness and accuracy of computer output against source documents or other input and manual follow-up of exception reports. For example, a computerized payroll system might calculate all debit and credit amounts from transaction data and a master file. The user control would be to manually check the accuracy of the output produced by the computer by </a:t>
            </a:r>
            <a:r>
              <a:rPr lang="en-US" dirty="0" err="1"/>
              <a:t>recomputing</a:t>
            </a:r>
            <a:r>
              <a:rPr lang="en-US" dirty="0"/>
              <a:t> amounts such as gross pay. User controls also include certain reconciliation and processing controls over computer-generated data, such as reconciling subsidiary ledgers to control accounts, and accounting for the sequence of source documents. The effectiveness of user controls such as reviews of computer-produced exception reports may depend on the accuracy of not only the review, but also of the information in the report. Thus, as discussed in paragraph </a:t>
            </a:r>
            <a:r>
              <a:rPr lang="en-US" dirty="0">
                <a:hlinkClick r:id="rId3" action="ppaction://hlinkfile"/>
              </a:rPr>
              <a:t>606.18</a:t>
            </a:r>
            <a:r>
              <a:rPr lang="en-US" dirty="0"/>
              <a:t>, if the auditor tests the manual follow-up activities, the auditor should also determine whether it is necessary to test the accuracy of the computer-produced reports.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606.17  </a:t>
            </a:r>
            <a:r>
              <a:rPr lang="en-US" b="1" dirty="0"/>
              <a:t>Test Automated Application Controls and Manual Follow-up Activities</a:t>
            </a:r>
            <a:r>
              <a:rPr lang="en-US" dirty="0"/>
              <a:t> </a:t>
            </a:r>
          </a:p>
          <a:p>
            <a:r>
              <a:rPr lang="en-US" dirty="0"/>
              <a:t>Some auditors may determine it is necessary to test automated application controls and manual follow-up activities. Because IT processing is inherently consistent, the auditor may be able to limit the testing of automated application controls to one or a few instances of the control application. In that case, the auditor needs to perform tests of controls to determine that (1) the automated control is functioning effectively and (2) the control continues to function effectively. Generally, an automated control will continue to function effectively unless the program or related stored data are changed. Therefore, to reduce the extent of application controls testing, the auditor can perform tests to determine that relevant general controls are operating effectively during the period. When obtaining audit evidence on operating effectiveness of related general controls, tests might include determining that the authorized version of the program is used to process transactions, that unauthorized changes to the program are not made, and that program changes are subject to appropriate program change controls. Tests of general controls are discussed further beginning in paragraph </a:t>
            </a:r>
            <a:r>
              <a:rPr lang="en-US" dirty="0">
                <a:hlinkClick r:id="rId4" action="ppaction://hlinkfile"/>
              </a:rPr>
              <a:t>606.20</a:t>
            </a:r>
            <a:r>
              <a:rPr lang="en-US" dirty="0"/>
              <a:t>. </a:t>
            </a:r>
          </a:p>
          <a:p>
            <a:r>
              <a:rPr lang="en-US" dirty="0"/>
              <a:t>606.18 When applicable to the relevant assertion, the auditor normally also tests manual follow-up activities (for example, the activities used to follow up on items listed in an exception report). The follow-up activities include investigation and correction of the exception items. (Paragraph </a:t>
            </a:r>
            <a:r>
              <a:rPr lang="en-US" dirty="0">
                <a:hlinkClick r:id="rId5" action="ppaction://hlinkfile"/>
              </a:rPr>
              <a:t>606.32</a:t>
            </a:r>
            <a:r>
              <a:rPr lang="en-US" dirty="0"/>
              <a:t> gives some examples of tests of manual follow-up activities.) If manual follow-up activities are tested, the auditor should consider whether those activities depend on indirect computer-related controls. For example, if a client's procedures for following up on exception reports (such as unmatched documents or past due accounts) are based on computer reports, such procedures depend on programmed controls to ensure accuracy. Such situations may require tests of both programmed controls and manual follow-up procedures to avoid placing inadvertent reliance on the computer. The auditor may either test the accuracy of the computer-produced exception reports (for example, does the report include past-due accounts?) or test the client's controls that ensure the computer-produced reports are accurate.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D19D0EA-0A1C-4BC4-B0A6-CF788647D977}" type="slidenum">
              <a:rPr lang="en-US" smtClean="0"/>
              <a:pPr/>
              <a:t>14</a:t>
            </a:fld>
            <a:endParaRPr lang="en-US"/>
          </a:p>
        </p:txBody>
      </p:sp>
    </p:spTree>
    <p:extLst>
      <p:ext uri="{BB962C8B-B14F-4D97-AF65-F5344CB8AC3E}">
        <p14:creationId xmlns:p14="http://schemas.microsoft.com/office/powerpoint/2010/main" val="288895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analytical procedures to test existence, accuracy/classification, and presentation assertions pertaining to operating expenses and search for unrecorded liabilities to test obligations, completeness,</a:t>
            </a:r>
            <a:r>
              <a:rPr lang="en-US" baseline="0" dirty="0"/>
              <a:t> and cutoff assertions</a:t>
            </a:r>
            <a:endParaRPr lang="en-US" dirty="0"/>
          </a:p>
        </p:txBody>
      </p:sp>
      <p:sp>
        <p:nvSpPr>
          <p:cNvPr id="4" name="Slide Number Placeholder 3"/>
          <p:cNvSpPr>
            <a:spLocks noGrp="1"/>
          </p:cNvSpPr>
          <p:nvPr>
            <p:ph type="sldNum" sz="quarter" idx="10"/>
          </p:nvPr>
        </p:nvSpPr>
        <p:spPr/>
        <p:txBody>
          <a:bodyPr/>
          <a:lstStyle/>
          <a:p>
            <a:fld id="{4D19D0EA-0A1C-4BC4-B0A6-CF788647D977}" type="slidenum">
              <a:rPr lang="en-US" smtClean="0"/>
              <a:pPr/>
              <a:t>18</a:t>
            </a:fld>
            <a:endParaRPr lang="en-US"/>
          </a:p>
        </p:txBody>
      </p:sp>
    </p:spTree>
    <p:extLst>
      <p:ext uri="{BB962C8B-B14F-4D97-AF65-F5344CB8AC3E}">
        <p14:creationId xmlns:p14="http://schemas.microsoft.com/office/powerpoint/2010/main" val="223079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D51C2ED-CB4E-401E-9FC5-F2CF99EBCCE8}" type="slidenum">
              <a:rPr lang="en-US" smtClean="0">
                <a:solidFill>
                  <a:srgbClr val="000000"/>
                </a:solidFill>
              </a:rPr>
              <a:pPr/>
              <a:t>20</a:t>
            </a:fld>
            <a:endParaRPr lang="en-US">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Sans: </a:t>
            </a:r>
          </a:p>
          <a:p>
            <a:pPr lvl="1" eaLnBrk="1" hangingPunct="1"/>
            <a:r>
              <a:rPr lang="en-US"/>
              <a:t>Data from over 6,000 Intrusion Prevention Systems</a:t>
            </a:r>
          </a:p>
          <a:p>
            <a:pPr lvl="1" eaLnBrk="1" hangingPunct="1"/>
            <a:r>
              <a:rPr lang="en-US"/>
              <a:t>Data from over 9,000,000 systems (Qualys scans)</a:t>
            </a:r>
          </a:p>
          <a:p>
            <a:pPr eaLnBrk="1" hangingPunct="1"/>
            <a:r>
              <a:rPr lang="en-US"/>
              <a:t>Trustwave:</a:t>
            </a:r>
          </a:p>
          <a:p>
            <a:pPr lvl="1" eaLnBrk="1" hangingPunct="1"/>
            <a:r>
              <a:rPr lang="en-US"/>
              <a:t>Analysis of 200 investigations</a:t>
            </a:r>
          </a:p>
          <a:p>
            <a:pPr lvl="1" eaLnBrk="1" hangingPunct="1"/>
            <a:r>
              <a:rPr lang="en-US"/>
              <a:t>Analysis of 1,800 penetration tests</a:t>
            </a:r>
          </a:p>
          <a:p>
            <a:pPr eaLnBrk="1" hangingPunct="1"/>
            <a:endParaRPr lang="en-US"/>
          </a:p>
        </p:txBody>
      </p:sp>
    </p:spTree>
    <p:extLst>
      <p:ext uri="{BB962C8B-B14F-4D97-AF65-F5344CB8AC3E}">
        <p14:creationId xmlns:p14="http://schemas.microsoft.com/office/powerpoint/2010/main" val="400105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1FA0CF7-D050-4C4E-8D00-6E203D22FB90}" type="slidenum">
              <a:rPr lang="en-US" smtClean="0">
                <a:solidFill>
                  <a:srgbClr val="000000"/>
                </a:solidFill>
              </a:rPr>
              <a:pPr/>
              <a:t>21</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ln/>
        </p:spPr>
        <p:txBody>
          <a:bodyPr/>
          <a:lstStyle/>
          <a:p>
            <a:pPr marL="0" lvl="1">
              <a:defRPr/>
            </a:pPr>
            <a:r>
              <a:rPr lang="en-US" dirty="0"/>
              <a:t>Sans:  Outside </a:t>
            </a:r>
            <a:r>
              <a:rPr lang="en-US" dirty="0">
                <a:sym typeface="Wingdings" pitchFamily="2" charset="2"/>
              </a:rPr>
              <a:t> In attempts</a:t>
            </a:r>
            <a:endParaRPr lang="en-US" dirty="0"/>
          </a:p>
          <a:p>
            <a:pPr lvl="1" eaLnBrk="1" hangingPunct="1">
              <a:defRPr/>
            </a:pPr>
            <a:r>
              <a:rPr lang="en-US" dirty="0"/>
              <a:t>Data from over 6,000 Intrusion Prevention Systems</a:t>
            </a:r>
          </a:p>
          <a:p>
            <a:pPr lvl="1" eaLnBrk="1" hangingPunct="1">
              <a:defRPr/>
            </a:pPr>
            <a:r>
              <a:rPr lang="en-US" dirty="0"/>
              <a:t>Data from over 9,000,000 systems (</a:t>
            </a:r>
            <a:r>
              <a:rPr lang="en-US" dirty="0" err="1"/>
              <a:t>Qualys</a:t>
            </a:r>
            <a:r>
              <a:rPr lang="en-US" dirty="0"/>
              <a:t> scans)</a:t>
            </a:r>
          </a:p>
          <a:p>
            <a:pPr eaLnBrk="1" hangingPunct="1">
              <a:defRPr/>
            </a:pPr>
            <a:r>
              <a:rPr lang="en-US" dirty="0"/>
              <a:t>Trustwave: Successful breach analysis (PCI related)</a:t>
            </a:r>
          </a:p>
          <a:p>
            <a:pPr lvl="1" eaLnBrk="1" hangingPunct="1">
              <a:defRPr/>
            </a:pPr>
            <a:r>
              <a:rPr lang="en-US" dirty="0"/>
              <a:t>Analysis of 200 investigations</a:t>
            </a:r>
          </a:p>
          <a:p>
            <a:pPr lvl="1" eaLnBrk="1" hangingPunct="1">
              <a:defRPr/>
            </a:pPr>
            <a:r>
              <a:rPr lang="en-US" dirty="0"/>
              <a:t>Analysis of 1,800 penetration tests</a:t>
            </a:r>
          </a:p>
          <a:p>
            <a:pPr eaLnBrk="1" hangingPunct="1">
              <a:defRPr/>
            </a:pPr>
            <a:r>
              <a:rPr lang="en-US" dirty="0"/>
              <a:t>Verizon: Successful breach analysis (in conjunction with secret service)</a:t>
            </a:r>
          </a:p>
          <a:p>
            <a:pPr eaLnBrk="1" hangingPunct="1">
              <a:defRPr/>
            </a:pPr>
            <a:endParaRPr lang="en-US" dirty="0"/>
          </a:p>
        </p:txBody>
      </p:sp>
    </p:spTree>
    <p:extLst>
      <p:ext uri="{BB962C8B-B14F-4D97-AF65-F5344CB8AC3E}">
        <p14:creationId xmlns:p14="http://schemas.microsoft.com/office/powerpoint/2010/main" val="30301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www.twitter.com/CLA_CPAs" TargetMode="External"/><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www.linkedin.com/company/cliftonlarsonallen" TargetMode="External"/><Relationship Id="rId4" Type="http://schemas.openxmlformats.org/officeDocument/2006/relationships/image" Target="../media/image9.png"/><Relationship Id="rId9" Type="http://schemas.openxmlformats.org/officeDocument/2006/relationships/hyperlink" Target="http://www.facebook.com/CliftonLarsonAllen"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100553"/>
          </a:xfrm>
          <a:prstGeom prst="rect">
            <a:avLst/>
          </a:prstGeom>
          <a:gradFill flip="none" rotWithShape="1">
            <a:gsLst>
              <a:gs pos="0">
                <a:schemeClr val="tx2"/>
              </a:gs>
              <a:gs pos="100000">
                <a:schemeClr val="tx2"/>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bwMode="auto">
          <a:xfrm>
            <a:off x="0" y="0"/>
            <a:ext cx="3352800" cy="312420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3124200">
                <a:moveTo>
                  <a:pt x="0" y="0"/>
                </a:moveTo>
                <a:lnTo>
                  <a:pt x="762000" y="0"/>
                </a:lnTo>
                <a:lnTo>
                  <a:pt x="3352800" y="3124200"/>
                </a:lnTo>
                <a:lnTo>
                  <a:pt x="0" y="3124200"/>
                </a:lnTo>
                <a:lnTo>
                  <a:pt x="0" y="0"/>
                </a:lnTo>
                <a:close/>
              </a:path>
            </a:pathLst>
          </a:custGeom>
          <a:gradFill flip="none" rotWithShape="1">
            <a:gsLst>
              <a:gs pos="0">
                <a:schemeClr val="accent1">
                  <a:shade val="30000"/>
                  <a:satMod val="115000"/>
                  <a:alpha val="44000"/>
                </a:schemeClr>
              </a:gs>
              <a:gs pos="50000">
                <a:schemeClr val="accent1">
                  <a:shade val="67500"/>
                  <a:satMod val="115000"/>
                  <a:alpha val="60000"/>
                </a:schemeClr>
              </a:gs>
              <a:gs pos="100000">
                <a:schemeClr val="accent1">
                  <a:shade val="100000"/>
                  <a:satMod val="115000"/>
                  <a:alpha val="31000"/>
                </a:schemeClr>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r>
              <a:rPr lang="en-US" sz="800" dirty="0">
                <a:solidFill>
                  <a:schemeClr val="bg1">
                    <a:lumMod val="50000"/>
                  </a:schemeClr>
                </a:solidFill>
              </a:rPr>
              <a:t>©2013 CliftonLarsonAllen LLP </a:t>
            </a:r>
          </a:p>
        </p:txBody>
      </p:sp>
      <p:pic>
        <p:nvPicPr>
          <p:cNvPr id="19" name="Picture 18" descr="PPT-INSIDE-FNL_Green bars.png"/>
          <p:cNvPicPr>
            <a:picLocks noChangeAspect="1"/>
          </p:cNvPicPr>
          <p:nvPr userDrawn="1"/>
        </p:nvPicPr>
        <p:blipFill>
          <a:blip r:embed="rId2" cstate="print"/>
          <a:srcRect b="9069"/>
          <a:stretch>
            <a:fillRect/>
          </a:stretch>
        </p:blipFill>
        <p:spPr>
          <a:xfrm>
            <a:off x="-10133" y="3100554"/>
            <a:ext cx="9167708" cy="1456065"/>
          </a:xfrm>
          <a:prstGeom prst="rect">
            <a:avLst/>
          </a:prstGeom>
        </p:spPr>
      </p:pic>
      <p:pic>
        <p:nvPicPr>
          <p:cNvPr id="23" name="Picture 22" descr="PPT-INSIDE-FNL_CLA logo.png"/>
          <p:cNvPicPr>
            <a:picLocks noChangeAspect="1"/>
          </p:cNvPicPr>
          <p:nvPr userDrawn="1"/>
        </p:nvPicPr>
        <p:blipFill>
          <a:blip r:embed="rId3" cstate="print"/>
          <a:stretch>
            <a:fillRect/>
          </a:stretch>
        </p:blipFill>
        <p:spPr>
          <a:xfrm>
            <a:off x="38411" y="3365939"/>
            <a:ext cx="3151372" cy="1048425"/>
          </a:xfrm>
          <a:prstGeom prst="rect">
            <a:avLst/>
          </a:prstGeom>
        </p:spPr>
      </p:pic>
      <p:sp>
        <p:nvSpPr>
          <p:cNvPr id="24" name="TextBox 23"/>
          <p:cNvSpPr txBox="1"/>
          <p:nvPr userDrawn="1"/>
        </p:nvSpPr>
        <p:spPr>
          <a:xfrm>
            <a:off x="956462" y="4120056"/>
            <a:ext cx="2091559" cy="261610"/>
          </a:xfrm>
          <a:prstGeom prst="rect">
            <a:avLst/>
          </a:prstGeom>
          <a:noFill/>
        </p:spPr>
        <p:txBody>
          <a:bodyPr wrap="square" rtlCol="0">
            <a:spAutoFit/>
          </a:bodyPr>
          <a:lstStyle/>
          <a:p>
            <a:pPr algn="r"/>
            <a:r>
              <a:rPr lang="en-US" sz="1100" b="1" dirty="0">
                <a:solidFill>
                  <a:schemeClr val="tx2"/>
                </a:solidFill>
              </a:rPr>
              <a:t>CLAconnect.com</a:t>
            </a:r>
          </a:p>
        </p:txBody>
      </p:sp>
      <p:sp>
        <p:nvSpPr>
          <p:cNvPr id="25" name="Rectangle 24"/>
          <p:cNvSpPr/>
          <p:nvPr userDrawn="1"/>
        </p:nvSpPr>
        <p:spPr>
          <a:xfrm flipV="1">
            <a:off x="0" y="4556619"/>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2827283"/>
            <a:ext cx="9144000" cy="273270"/>
          </a:xfrm>
          <a:prstGeom prst="rect">
            <a:avLst/>
          </a:prstGeom>
          <a:gradFill flip="none" rotWithShape="1">
            <a:gsLst>
              <a:gs pos="0">
                <a:schemeClr val="tx2">
                  <a:alpha val="65000"/>
                </a:schemeClr>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
          <p:cNvSpPr>
            <a:spLocks noGrp="1" noChangeArrowheads="1"/>
          </p:cNvSpPr>
          <p:nvPr>
            <p:ph type="ctrTitle" hasCustomPrompt="1"/>
          </p:nvPr>
        </p:nvSpPr>
        <p:spPr>
          <a:xfrm>
            <a:off x="3276600" y="304800"/>
            <a:ext cx="5791200" cy="1676400"/>
          </a:xfrm>
          <a:solidFill>
            <a:schemeClr val="tx2"/>
          </a:solidFill>
        </p:spPr>
        <p:txBody>
          <a:bodyPr anchor="b" anchorCtr="0"/>
          <a:lstStyle>
            <a:lvl1pPr algn="l">
              <a:defRPr>
                <a:solidFill>
                  <a:schemeClr val="bg1"/>
                </a:solidFill>
              </a:defRPr>
            </a:lvl1pPr>
          </a:lstStyle>
          <a:p>
            <a:r>
              <a:rPr lang="en-US" dirty="0"/>
              <a:t>Click To Edit Master Title Style</a:t>
            </a:r>
          </a:p>
        </p:txBody>
      </p:sp>
      <p:sp>
        <p:nvSpPr>
          <p:cNvPr id="17" name="Rectangle 4"/>
          <p:cNvSpPr>
            <a:spLocks noGrp="1" noChangeArrowheads="1"/>
          </p:cNvSpPr>
          <p:nvPr>
            <p:ph type="subTitle" idx="1" hasCustomPrompt="1"/>
          </p:nvPr>
        </p:nvSpPr>
        <p:spPr>
          <a:xfrm>
            <a:off x="3276600" y="2057400"/>
            <a:ext cx="5791200" cy="609600"/>
          </a:xfrm>
          <a:solidFill>
            <a:schemeClr val="tx2"/>
          </a:solidFill>
        </p:spPr>
        <p:txBody>
          <a:bodyPr/>
          <a:lstStyle>
            <a:lvl1pPr marL="0" indent="0" algn="l">
              <a:buFontTx/>
              <a:buNone/>
              <a:defRPr sz="2000">
                <a:solidFill>
                  <a:schemeClr val="accent4"/>
                </a:solidFill>
              </a:defRPr>
            </a:lvl1pPr>
          </a:lstStyle>
          <a:p>
            <a:r>
              <a:rPr lang="en-US" dirty="0"/>
              <a:t>Click To Edit Master Subtitle Style</a:t>
            </a:r>
          </a:p>
        </p:txBody>
      </p:sp>
      <p:sp>
        <p:nvSpPr>
          <p:cNvPr id="12" name="Rectangle 11"/>
          <p:cNvSpPr/>
          <p:nvPr userDrawn="1"/>
        </p:nvSpPr>
        <p:spPr>
          <a:xfrm flipV="1">
            <a:off x="0" y="4556618"/>
            <a:ext cx="9144000" cy="2301381"/>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userDrawn="1"/>
        </p:nvSpPr>
        <p:spPr bwMode="auto">
          <a:xfrm>
            <a:off x="0" y="4535424"/>
            <a:ext cx="5791200" cy="233172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2415988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697941"/>
              <a:gd name="connsiteY0" fmla="*/ 0 h 3124200"/>
              <a:gd name="connsiteX1" fmla="*/ 2415988 w 3697941"/>
              <a:gd name="connsiteY1" fmla="*/ 0 h 3124200"/>
              <a:gd name="connsiteX2" fmla="*/ 3697941 w 3697941"/>
              <a:gd name="connsiteY2" fmla="*/ 3124200 h 3124200"/>
              <a:gd name="connsiteX3" fmla="*/ 0 w 3697941"/>
              <a:gd name="connsiteY3" fmla="*/ 3124200 h 3124200"/>
              <a:gd name="connsiteX4" fmla="*/ 0 w 3697941"/>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941" h="3124200">
                <a:moveTo>
                  <a:pt x="0" y="0"/>
                </a:moveTo>
                <a:lnTo>
                  <a:pt x="2415988" y="0"/>
                </a:lnTo>
                <a:lnTo>
                  <a:pt x="3697941" y="3124200"/>
                </a:lnTo>
                <a:lnTo>
                  <a:pt x="0" y="3124200"/>
                </a:lnTo>
                <a:lnTo>
                  <a:pt x="0" y="0"/>
                </a:lnTo>
                <a:close/>
              </a:path>
            </a:pathLst>
          </a:custGeom>
          <a:gradFill flip="none" rotWithShape="1">
            <a:gsLst>
              <a:gs pos="0">
                <a:srgbClr val="642F12"/>
              </a:gs>
              <a:gs pos="50000">
                <a:srgbClr val="7F3C17"/>
              </a:gs>
              <a:gs pos="100000">
                <a:srgbClr val="A04D1D"/>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endParaRPr lang="en-US" sz="800" dirty="0">
              <a:solidFill>
                <a:schemeClr val="bg1">
                  <a:lumMod val="50000"/>
                </a:schemeClr>
              </a:solidFill>
            </a:endParaRPr>
          </a:p>
        </p:txBody>
      </p:sp>
      <p:grpSp>
        <p:nvGrpSpPr>
          <p:cNvPr id="15" name="Group 14"/>
          <p:cNvGrpSpPr/>
          <p:nvPr userDrawn="1"/>
        </p:nvGrpSpPr>
        <p:grpSpPr>
          <a:xfrm>
            <a:off x="5334000" y="3581400"/>
            <a:ext cx="3810000" cy="3429000"/>
            <a:chOff x="5334000" y="3581400"/>
            <a:chExt cx="3810000" cy="3429000"/>
          </a:xfrm>
        </p:grpSpPr>
        <p:pic>
          <p:nvPicPr>
            <p:cNvPr id="20" name="Picture 19" descr="hand-PPT.png"/>
            <p:cNvPicPr>
              <a:picLocks noChangeAspect="1"/>
            </p:cNvPicPr>
            <p:nvPr/>
          </p:nvPicPr>
          <p:blipFill>
            <a:blip r:embed="rId4" cstate="print"/>
            <a:stretch>
              <a:fillRect/>
            </a:stretch>
          </p:blipFill>
          <p:spPr>
            <a:xfrm>
              <a:off x="5334000" y="3581400"/>
              <a:ext cx="3810000" cy="3429000"/>
            </a:xfrm>
            <a:prstGeom prst="rect">
              <a:avLst/>
            </a:prstGeom>
          </p:spPr>
        </p:pic>
        <p:pic>
          <p:nvPicPr>
            <p:cNvPr id="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971715">
              <a:off x="6361658" y="4172488"/>
              <a:ext cx="540147" cy="888993"/>
            </a:xfrm>
            <a:prstGeom prst="rect">
              <a:avLst/>
            </a:prstGeom>
            <a:noFill/>
            <a:ln w="9525">
              <a:noFill/>
              <a:miter lim="800000"/>
              <a:headEnd/>
              <a:tailEnd/>
            </a:ln>
          </p:spPr>
        </p:pic>
        <p:pic>
          <p:nvPicPr>
            <p:cNvPr id="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723570">
              <a:off x="5745998" y="3841000"/>
              <a:ext cx="331800" cy="331800"/>
            </a:xfrm>
            <a:prstGeom prst="rect">
              <a:avLst/>
            </a:prstGeom>
            <a:noFill/>
            <a:ln w="9525">
              <a:noFill/>
              <a:miter lim="800000"/>
              <a:headEnd/>
              <a:tailEnd/>
            </a:ln>
          </p:spPr>
        </p:pic>
      </p:grpSp>
      <p:sp>
        <p:nvSpPr>
          <p:cNvPr id="27" name="TextBox 26"/>
          <p:cNvSpPr txBox="1"/>
          <p:nvPr userDrawn="1"/>
        </p:nvSpPr>
        <p:spPr>
          <a:xfrm>
            <a:off x="9525000" y="2057400"/>
            <a:ext cx="1676400"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See</a:t>
            </a:r>
            <a:r>
              <a:rPr lang="en-US" baseline="0" dirty="0"/>
              <a:t> </a:t>
            </a:r>
            <a:r>
              <a:rPr lang="en-US" b="1" baseline="0" dirty="0"/>
              <a:t>CLA PowerPoint User Guide </a:t>
            </a:r>
            <a:r>
              <a:rPr lang="en-US" baseline="0" dirty="0"/>
              <a:t>for instructions to insert an image or change the icon on the business card.</a:t>
            </a:r>
          </a:p>
          <a:p>
            <a:endParaRPr lang="en-US" baseline="0" dirty="0"/>
          </a:p>
          <a:p>
            <a:r>
              <a:rPr lang="en-US" baseline="0" dirty="0"/>
              <a:t>Find it at the bottom of the </a:t>
            </a:r>
            <a:r>
              <a:rPr lang="en-US" b="1" baseline="0" dirty="0" err="1"/>
              <a:t>myCLA</a:t>
            </a:r>
            <a:r>
              <a:rPr lang="en-US" b="1" baseline="0" dirty="0"/>
              <a:t>  / Firm Resources / Materials / Templates </a:t>
            </a:r>
            <a:r>
              <a:rPr lang="en-US" baseline="0" dirty="0"/>
              <a:t>page.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 name="Title 1"/>
          <p:cNvSpPr>
            <a:spLocks noGrp="1"/>
          </p:cNvSpPr>
          <p:nvPr>
            <p:ph type="title" hasCustomPrompt="1"/>
          </p:nvPr>
        </p:nvSpPr>
        <p:spPr>
          <a:xfrm>
            <a:off x="1792288" y="4800601"/>
            <a:ext cx="5486400" cy="566738"/>
          </a:xfrm>
        </p:spPr>
        <p:txBody>
          <a:bodyPr anchor="b"/>
          <a:lstStyle>
            <a:lvl1pPr algn="l">
              <a:defRPr sz="24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3" name="Slide Number Placeholder 2"/>
          <p:cNvSpPr txBox="1">
            <a:spLocks/>
          </p:cNvSpPr>
          <p:nvPr userDrawn="1"/>
        </p:nvSpPr>
        <p:spPr>
          <a:xfrm>
            <a:off x="8597462" y="6356350"/>
            <a:ext cx="500503" cy="365125"/>
          </a:xfrm>
          <a:prstGeom prst="rect">
            <a:avLst/>
          </a:prstGeom>
        </p:spPr>
        <p:txBody>
          <a:bodyPr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100" b="1" i="0" u="none" strike="noStrike" kern="1200" cap="none" spc="0" normalizeH="0" baseline="0" noProof="0" smtClean="0">
                <a:ln>
                  <a:noFill/>
                </a:ln>
                <a:solidFill>
                  <a:schemeClr val="tx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chemeClr val="tx2"/>
              </a:solidFill>
              <a:effectLst/>
              <a:uLnTx/>
              <a:uFillTx/>
              <a:latin typeface="+mn-lt"/>
              <a:ea typeface="+mn-ea"/>
              <a:cs typeface="+mn-cs"/>
            </a:endParaRPr>
          </a:p>
        </p:txBody>
      </p:sp>
      <p:sp>
        <p:nvSpPr>
          <p:cNvPr id="14" name="Rectangle 13"/>
          <p:cNvSpPr/>
          <p:nvPr userDrawn="1"/>
        </p:nvSpPr>
        <p:spPr>
          <a:xfrm>
            <a:off x="-10132" y="5717628"/>
            <a:ext cx="9167707" cy="9951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4952065"/>
          </a:xfrm>
          <a:prstGeom prst="rect">
            <a:avLst/>
          </a:prstGeom>
          <a:gradFill flip="none" rotWithShape="1">
            <a:gsLst>
              <a:gs pos="0">
                <a:schemeClr val="tx2"/>
              </a:gs>
              <a:gs pos="100000">
                <a:schemeClr val="tx2"/>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4191000"/>
            <a:ext cx="9144000" cy="761064"/>
          </a:xfrm>
          <a:prstGeom prst="rect">
            <a:avLst/>
          </a:prstGeom>
          <a:gradFill flip="none" rotWithShape="1">
            <a:gsLst>
              <a:gs pos="0">
                <a:schemeClr val="tx2"/>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ate Placeholder 3"/>
          <p:cNvSpPr txBox="1">
            <a:spLocks/>
          </p:cNvSpPr>
          <p:nvPr userDrawn="1"/>
        </p:nvSpPr>
        <p:spPr>
          <a:xfrm rot="16200000">
            <a:off x="-897174" y="982279"/>
            <a:ext cx="2125073" cy="329968"/>
          </a:xfrm>
          <a:prstGeom prst="rect">
            <a:avLst/>
          </a:prstGeom>
          <a:solidFill>
            <a:schemeClr val="tx2"/>
          </a:solidFill>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©2013 CliftonLarsonAllen LLP</a:t>
            </a:r>
          </a:p>
        </p:txBody>
      </p:sp>
      <p:pic>
        <p:nvPicPr>
          <p:cNvPr id="19" name="Picture 18" descr="PPT-INSIDE-FNL_Green bars.png"/>
          <p:cNvPicPr>
            <a:picLocks noChangeAspect="1"/>
          </p:cNvPicPr>
          <p:nvPr userDrawn="1"/>
        </p:nvPicPr>
        <p:blipFill>
          <a:blip r:embed="rId2" cstate="print"/>
          <a:srcRect b="17953"/>
          <a:stretch>
            <a:fillRect/>
          </a:stretch>
        </p:blipFill>
        <p:spPr>
          <a:xfrm>
            <a:off x="377" y="4952066"/>
            <a:ext cx="9167708" cy="1313810"/>
          </a:xfrm>
          <a:prstGeom prst="rect">
            <a:avLst/>
          </a:prstGeom>
        </p:spPr>
      </p:pic>
      <p:pic>
        <p:nvPicPr>
          <p:cNvPr id="27" name="Picture 26" descr="PPT-INSIDE-FNL_CLA logo.png"/>
          <p:cNvPicPr>
            <a:picLocks noChangeAspect="1"/>
          </p:cNvPicPr>
          <p:nvPr userDrawn="1"/>
        </p:nvPicPr>
        <p:blipFill>
          <a:blip r:embed="rId3" cstate="print"/>
          <a:stretch>
            <a:fillRect/>
          </a:stretch>
        </p:blipFill>
        <p:spPr>
          <a:xfrm>
            <a:off x="49028" y="5443369"/>
            <a:ext cx="3151372" cy="1048425"/>
          </a:xfrm>
          <a:prstGeom prst="rect">
            <a:avLst/>
          </a:prstGeom>
        </p:spPr>
      </p:pic>
      <p:sp>
        <p:nvSpPr>
          <p:cNvPr id="28" name="TextBox 27"/>
          <p:cNvSpPr txBox="1"/>
          <p:nvPr userDrawn="1"/>
        </p:nvSpPr>
        <p:spPr>
          <a:xfrm>
            <a:off x="967079" y="6197486"/>
            <a:ext cx="2091559" cy="261610"/>
          </a:xfrm>
          <a:prstGeom prst="rect">
            <a:avLst/>
          </a:prstGeom>
          <a:noFill/>
        </p:spPr>
        <p:txBody>
          <a:bodyPr wrap="square" rtlCol="0">
            <a:spAutoFit/>
          </a:bodyPr>
          <a:lstStyle/>
          <a:p>
            <a:pPr algn="r"/>
            <a:r>
              <a:rPr lang="en-US" sz="1100" b="1" dirty="0">
                <a:solidFill>
                  <a:schemeClr val="tx2"/>
                </a:solidFill>
              </a:rPr>
              <a:t>CLAconnect.com</a:t>
            </a:r>
          </a:p>
        </p:txBody>
      </p:sp>
      <p:sp>
        <p:nvSpPr>
          <p:cNvPr id="29" name="Rectangle 28"/>
          <p:cNvSpPr/>
          <p:nvPr userDrawn="1"/>
        </p:nvSpPr>
        <p:spPr>
          <a:xfrm flipV="1">
            <a:off x="0" y="6712772"/>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a:xfrm>
            <a:off x="3733800" y="5029200"/>
            <a:ext cx="2895600" cy="228600"/>
          </a:xfrm>
        </p:spPr>
        <p:txBody>
          <a:bodyPr/>
          <a:lstStyle/>
          <a:p>
            <a:endParaRPr lang="en-US" dirty="0"/>
          </a:p>
        </p:txBody>
      </p:sp>
      <p:pic>
        <p:nvPicPr>
          <p:cNvPr id="20" name="Picture 10" descr="twitter_32"/>
          <p:cNvPicPr>
            <a:picLocks noChangeAspect="1" noChangeArrowheads="1"/>
          </p:cNvPicPr>
          <p:nvPr userDrawn="1"/>
        </p:nvPicPr>
        <p:blipFill>
          <a:blip r:embed="rId4" cstate="print"/>
          <a:srcRect/>
          <a:stretch>
            <a:fillRect/>
          </a:stretch>
        </p:blipFill>
        <p:spPr bwMode="auto">
          <a:xfrm>
            <a:off x="3352800" y="5943600"/>
            <a:ext cx="228600" cy="228600"/>
          </a:xfrm>
          <a:prstGeom prst="rect">
            <a:avLst/>
          </a:prstGeom>
          <a:noFill/>
        </p:spPr>
      </p:pic>
      <p:pic>
        <p:nvPicPr>
          <p:cNvPr id="21" name="Picture 11" descr="facebook_32"/>
          <p:cNvPicPr>
            <a:picLocks noChangeAspect="1" noChangeArrowheads="1"/>
          </p:cNvPicPr>
          <p:nvPr userDrawn="1"/>
        </p:nvPicPr>
        <p:blipFill>
          <a:blip r:embed="rId5" cstate="print"/>
          <a:srcRect/>
          <a:stretch>
            <a:fillRect/>
          </a:stretch>
        </p:blipFill>
        <p:spPr bwMode="auto">
          <a:xfrm>
            <a:off x="4724400" y="5943600"/>
            <a:ext cx="228600" cy="228600"/>
          </a:xfrm>
          <a:prstGeom prst="rect">
            <a:avLst/>
          </a:prstGeom>
          <a:noFill/>
        </p:spPr>
      </p:pic>
      <p:pic>
        <p:nvPicPr>
          <p:cNvPr id="22" name="Picture 13" descr="linkedin_32"/>
          <p:cNvPicPr>
            <a:picLocks noChangeAspect="1" noChangeArrowheads="1"/>
          </p:cNvPicPr>
          <p:nvPr userDrawn="1"/>
        </p:nvPicPr>
        <p:blipFill>
          <a:blip r:embed="rId6" cstate="print"/>
          <a:srcRect/>
          <a:stretch>
            <a:fillRect/>
          </a:stretch>
        </p:blipFill>
        <p:spPr bwMode="auto">
          <a:xfrm>
            <a:off x="6477000" y="5943600"/>
            <a:ext cx="228600" cy="228600"/>
          </a:xfrm>
          <a:prstGeom prst="rect">
            <a:avLst/>
          </a:prstGeom>
          <a:noFill/>
        </p:spPr>
      </p:pic>
      <p:pic>
        <p:nvPicPr>
          <p:cNvPr id="3074" name="Picture 2"/>
          <p:cNvPicPr>
            <a:picLocks noChangeAspect="1" noChangeArrowheads="1"/>
          </p:cNvPicPr>
          <p:nvPr userDrawn="1"/>
        </p:nvPicPr>
        <p:blipFill>
          <a:blip r:embed="rId7" cstate="print">
            <a:clrChange>
              <a:clrFrom>
                <a:srgbClr val="163966"/>
              </a:clrFrom>
              <a:clrTo>
                <a:srgbClr val="163966">
                  <a:alpha val="0"/>
                </a:srgbClr>
              </a:clrTo>
            </a:clrChange>
          </a:blip>
          <a:srcRect r="9317"/>
          <a:stretch>
            <a:fillRect/>
          </a:stretch>
        </p:blipFill>
        <p:spPr bwMode="auto">
          <a:xfrm>
            <a:off x="1676400" y="2286000"/>
            <a:ext cx="1524000" cy="1381125"/>
          </a:xfrm>
          <a:prstGeom prst="rect">
            <a:avLst/>
          </a:prstGeom>
          <a:noFill/>
          <a:ln w="9525">
            <a:noFill/>
            <a:miter lim="800000"/>
            <a:headEnd/>
            <a:tailEnd/>
          </a:ln>
        </p:spPr>
      </p:pic>
      <p:sp>
        <p:nvSpPr>
          <p:cNvPr id="34" name="Content Placeholder 3"/>
          <p:cNvSpPr>
            <a:spLocks noGrp="1"/>
          </p:cNvSpPr>
          <p:nvPr>
            <p:ph sz="half" idx="2" hasCustomPrompt="1"/>
          </p:nvPr>
        </p:nvSpPr>
        <p:spPr>
          <a:xfrm>
            <a:off x="3505200" y="304800"/>
            <a:ext cx="5257800" cy="3886200"/>
          </a:xfrm>
          <a:solidFill>
            <a:schemeClr val="tx2"/>
          </a:solidFill>
        </p:spPr>
        <p:txBody>
          <a:bodyPr anchor="ctr" anchorCtr="0"/>
          <a:lstStyle>
            <a:lvl1pPr marL="0" indent="3175">
              <a:spcBef>
                <a:spcPts val="0"/>
              </a:spcBef>
              <a:buNone/>
              <a:defRPr sz="2000">
                <a:solidFill>
                  <a:schemeClr val="bg1"/>
                </a:solidFill>
              </a:defRPr>
            </a:lvl1pPr>
            <a:lvl2pPr marL="0" indent="3175">
              <a:spcBef>
                <a:spcPts val="0"/>
              </a:spcBef>
              <a:buNone/>
              <a:defRPr sz="1800">
                <a:solidFill>
                  <a:schemeClr val="bg1"/>
                </a:solidFill>
              </a:defRPr>
            </a:lvl2pPr>
            <a:lvl3pPr marL="0" indent="3175">
              <a:spcBef>
                <a:spcPts val="0"/>
              </a:spcBef>
              <a:buNone/>
              <a:defRPr sz="1600">
                <a:solidFill>
                  <a:schemeClr val="bg1"/>
                </a:solidFill>
              </a:defRPr>
            </a:lvl3pPr>
            <a:lvl4pPr marL="3175" indent="-3175">
              <a:spcBef>
                <a:spcPts val="0"/>
              </a:spcBef>
              <a:buNone/>
              <a:defRPr sz="1400">
                <a:solidFill>
                  <a:schemeClr val="bg1"/>
                </a:solidFill>
              </a:defRPr>
            </a:lvl4pPr>
            <a:lvl5pPr marL="0" indent="3175">
              <a:spcBef>
                <a:spcPts val="0"/>
              </a:spcBef>
              <a:buNone/>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Rectangle 25">
            <a:hlinkClick r:id="rId8"/>
          </p:cNvPr>
          <p:cNvSpPr/>
          <p:nvPr userDrawn="1"/>
        </p:nvSpPr>
        <p:spPr bwMode="auto">
          <a:xfrm>
            <a:off x="3276600" y="5867400"/>
            <a:ext cx="12954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solidFill>
                <a:effectLst/>
                <a:latin typeface="+mj-lt"/>
                <a:ea typeface="ヒラギノ角ゴ Pro W3" pitchFamily="1" charset="-128"/>
              </a:rPr>
              <a:t>twitter.com/</a:t>
            </a:r>
            <a:br>
              <a:rPr kumimoji="0" lang="en-US" sz="1050" b="0" i="0" u="none" strike="noStrike" cap="none" normalizeH="0" baseline="0" dirty="0">
                <a:ln>
                  <a:noFill/>
                </a:ln>
                <a:solidFill>
                  <a:schemeClr val="tx2"/>
                </a:solidFill>
                <a:effectLst/>
                <a:latin typeface="+mj-lt"/>
                <a:ea typeface="ヒラギノ角ゴ Pro W3" pitchFamily="1" charset="-128"/>
              </a:rPr>
            </a:br>
            <a:r>
              <a:rPr kumimoji="0" lang="en-US" sz="1050" b="0" i="0" u="none" strike="noStrike" cap="none" normalizeH="0" baseline="0" dirty="0" err="1">
                <a:ln>
                  <a:noFill/>
                </a:ln>
                <a:solidFill>
                  <a:schemeClr val="tx2"/>
                </a:solidFill>
                <a:effectLst/>
                <a:latin typeface="+mj-lt"/>
                <a:ea typeface="ヒラギノ角ゴ Pro W3" pitchFamily="1" charset="-128"/>
              </a:rPr>
              <a:t>CLAconnect</a:t>
            </a:r>
            <a:endParaRPr kumimoji="0" lang="en-US" sz="1050" b="0" i="0" u="none" strike="noStrike" cap="none" normalizeH="0" baseline="0" dirty="0">
              <a:ln>
                <a:noFill/>
              </a:ln>
              <a:solidFill>
                <a:schemeClr val="tx2"/>
              </a:solidFill>
              <a:effectLst/>
              <a:latin typeface="+mj-lt"/>
              <a:ea typeface="ヒラギノ角ゴ Pro W3" pitchFamily="1" charset="-128"/>
            </a:endParaRPr>
          </a:p>
        </p:txBody>
      </p:sp>
      <p:sp>
        <p:nvSpPr>
          <p:cNvPr id="30" name="Rectangle 29">
            <a:hlinkClick r:id="rId9"/>
          </p:cNvPr>
          <p:cNvSpPr/>
          <p:nvPr userDrawn="1"/>
        </p:nvSpPr>
        <p:spPr bwMode="auto">
          <a:xfrm>
            <a:off x="4648200" y="5867400"/>
            <a:ext cx="15240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solidFill>
                <a:effectLst/>
                <a:latin typeface="+mj-lt"/>
                <a:ea typeface="ヒラギノ角ゴ Pro W3" pitchFamily="1" charset="-128"/>
              </a:rPr>
              <a:t>facebook.com/</a:t>
            </a:r>
            <a:br>
              <a:rPr kumimoji="0" lang="en-US" sz="1050" b="0" i="0" u="none" strike="noStrike" cap="none" normalizeH="0" baseline="0" dirty="0">
                <a:ln>
                  <a:noFill/>
                </a:ln>
                <a:solidFill>
                  <a:schemeClr val="tx2"/>
                </a:solidFill>
                <a:effectLst/>
                <a:latin typeface="+mj-lt"/>
                <a:ea typeface="ヒラギノ角ゴ Pro W3" pitchFamily="1" charset="-128"/>
              </a:rPr>
            </a:br>
            <a:r>
              <a:rPr kumimoji="0" lang="en-US" sz="1050" b="0" i="0" u="none" strike="noStrike" cap="none" normalizeH="0" baseline="0" dirty="0" err="1">
                <a:ln>
                  <a:noFill/>
                </a:ln>
                <a:solidFill>
                  <a:schemeClr val="tx2"/>
                </a:solidFill>
                <a:effectLst/>
                <a:latin typeface="+mj-lt"/>
                <a:ea typeface="ヒラギノ角ゴ Pro W3" pitchFamily="1" charset="-128"/>
              </a:rPr>
              <a:t>cliftonlarsonallen</a:t>
            </a:r>
            <a:endParaRPr kumimoji="0" lang="en-US" sz="1050" b="0" i="0" u="none" strike="noStrike" cap="none" normalizeH="0" baseline="0" dirty="0">
              <a:ln>
                <a:noFill/>
              </a:ln>
              <a:solidFill>
                <a:schemeClr val="tx2"/>
              </a:solidFill>
              <a:effectLst/>
              <a:latin typeface="+mj-lt"/>
              <a:ea typeface="ヒラギノ角ゴ Pro W3" pitchFamily="1" charset="-128"/>
            </a:endParaRPr>
          </a:p>
        </p:txBody>
      </p:sp>
      <p:sp>
        <p:nvSpPr>
          <p:cNvPr id="31" name="Rectangle 30">
            <a:hlinkClick r:id="rId10"/>
          </p:cNvPr>
          <p:cNvSpPr/>
          <p:nvPr userDrawn="1"/>
        </p:nvSpPr>
        <p:spPr bwMode="auto">
          <a:xfrm>
            <a:off x="6400800" y="5867400"/>
            <a:ext cx="18288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solidFill>
                <a:effectLst/>
                <a:latin typeface="+mj-lt"/>
                <a:ea typeface="ヒラギノ角ゴ Pro W3" pitchFamily="1" charset="-128"/>
              </a:rPr>
              <a:t>linkedin.com/company/</a:t>
            </a:r>
            <a:br>
              <a:rPr kumimoji="0" lang="en-US" sz="1050" b="0" i="0" u="none" strike="noStrike" cap="none" normalizeH="0" baseline="0" dirty="0">
                <a:ln>
                  <a:noFill/>
                </a:ln>
                <a:solidFill>
                  <a:schemeClr val="tx2"/>
                </a:solidFill>
                <a:effectLst/>
                <a:latin typeface="+mj-lt"/>
                <a:ea typeface="ヒラギノ角ゴ Pro W3" pitchFamily="1" charset="-128"/>
              </a:rPr>
            </a:br>
            <a:r>
              <a:rPr kumimoji="0" lang="en-US" sz="1050" b="0" i="0" u="none" strike="noStrike" cap="none" normalizeH="0" baseline="0" dirty="0" err="1">
                <a:ln>
                  <a:noFill/>
                </a:ln>
                <a:solidFill>
                  <a:schemeClr val="tx2"/>
                </a:solidFill>
                <a:effectLst/>
                <a:latin typeface="+mj-lt"/>
                <a:ea typeface="ヒラギノ角ゴ Pro W3" pitchFamily="1" charset="-128"/>
              </a:rPr>
              <a:t>cliftonlarsonallen</a:t>
            </a:r>
            <a:endParaRPr kumimoji="0" lang="en-US" sz="1050" b="0" i="0" u="none" strike="noStrike" cap="none" normalizeH="0" baseline="0" dirty="0">
              <a:ln>
                <a:noFill/>
              </a:ln>
              <a:solidFill>
                <a:schemeClr val="tx2"/>
              </a:solidFill>
              <a:effectLst/>
              <a:latin typeface="+mj-lt"/>
              <a:ea typeface="ヒラギノ角ゴ Pro W3" pitchFamily="1" charset="-128"/>
            </a:endParaRPr>
          </a:p>
        </p:txBody>
      </p:sp>
      <p:sp>
        <p:nvSpPr>
          <p:cNvPr id="23" name="Rectangle 22"/>
          <p:cNvSpPr/>
          <p:nvPr userDrawn="1"/>
        </p:nvSpPr>
        <p:spPr>
          <a:xfrm flipH="1">
            <a:off x="3253643" y="304800"/>
            <a:ext cx="18288" cy="388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13" name="Rectangle 12"/>
          <p:cNvSpPr/>
          <p:nvPr userDrawn="1"/>
        </p:nvSpPr>
        <p:spPr>
          <a:xfrm>
            <a:off x="0" y="0"/>
            <a:ext cx="9144000" cy="3100553"/>
          </a:xfrm>
          <a:prstGeom prst="rect">
            <a:avLst/>
          </a:prstGeom>
          <a:gradFill flip="none" rotWithShape="1">
            <a:gsLst>
              <a:gs pos="0">
                <a:schemeClr val="tx2"/>
              </a:gs>
              <a:gs pos="100000">
                <a:schemeClr val="tx2"/>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bwMode="auto">
          <a:xfrm>
            <a:off x="0" y="0"/>
            <a:ext cx="3352800" cy="312420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3124200">
                <a:moveTo>
                  <a:pt x="0" y="0"/>
                </a:moveTo>
                <a:lnTo>
                  <a:pt x="762000" y="0"/>
                </a:lnTo>
                <a:lnTo>
                  <a:pt x="3352800" y="3124200"/>
                </a:lnTo>
                <a:lnTo>
                  <a:pt x="0" y="3124200"/>
                </a:lnTo>
                <a:lnTo>
                  <a:pt x="0" y="0"/>
                </a:lnTo>
                <a:close/>
              </a:path>
            </a:pathLst>
          </a:custGeom>
          <a:gradFill flip="none" rotWithShape="1">
            <a:gsLst>
              <a:gs pos="0">
                <a:schemeClr val="accent1">
                  <a:shade val="30000"/>
                  <a:satMod val="115000"/>
                  <a:alpha val="44000"/>
                </a:schemeClr>
              </a:gs>
              <a:gs pos="50000">
                <a:schemeClr val="accent1">
                  <a:shade val="67500"/>
                  <a:satMod val="115000"/>
                  <a:alpha val="60000"/>
                </a:schemeClr>
              </a:gs>
              <a:gs pos="100000">
                <a:schemeClr val="accent1">
                  <a:shade val="100000"/>
                  <a:satMod val="115000"/>
                  <a:alpha val="31000"/>
                </a:schemeClr>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r>
              <a:rPr lang="en-US" sz="800" dirty="0">
                <a:solidFill>
                  <a:schemeClr val="bg1">
                    <a:lumMod val="50000"/>
                  </a:schemeClr>
                </a:solidFill>
              </a:rPr>
              <a:t>©2013 CliftonLarsonAllen LLP </a:t>
            </a:r>
          </a:p>
        </p:txBody>
      </p:sp>
      <p:pic>
        <p:nvPicPr>
          <p:cNvPr id="19" name="Picture 18" descr="PPT-INSIDE-FNL_Green bars.png"/>
          <p:cNvPicPr>
            <a:picLocks noChangeAspect="1"/>
          </p:cNvPicPr>
          <p:nvPr userDrawn="1"/>
        </p:nvPicPr>
        <p:blipFill>
          <a:blip r:embed="rId2" cstate="print"/>
          <a:srcRect b="9069"/>
          <a:stretch>
            <a:fillRect/>
          </a:stretch>
        </p:blipFill>
        <p:spPr>
          <a:xfrm>
            <a:off x="-10133" y="3100554"/>
            <a:ext cx="9167708" cy="1456065"/>
          </a:xfrm>
          <a:prstGeom prst="rect">
            <a:avLst/>
          </a:prstGeom>
        </p:spPr>
      </p:pic>
      <p:pic>
        <p:nvPicPr>
          <p:cNvPr id="23" name="Picture 22" descr="PPT-INSIDE-FNL_CLA logo.png"/>
          <p:cNvPicPr>
            <a:picLocks noChangeAspect="1"/>
          </p:cNvPicPr>
          <p:nvPr userDrawn="1"/>
        </p:nvPicPr>
        <p:blipFill>
          <a:blip r:embed="rId3" cstate="print"/>
          <a:stretch>
            <a:fillRect/>
          </a:stretch>
        </p:blipFill>
        <p:spPr>
          <a:xfrm>
            <a:off x="38411" y="3365939"/>
            <a:ext cx="3151372" cy="1048425"/>
          </a:xfrm>
          <a:prstGeom prst="rect">
            <a:avLst/>
          </a:prstGeom>
        </p:spPr>
      </p:pic>
      <p:sp>
        <p:nvSpPr>
          <p:cNvPr id="24" name="TextBox 23"/>
          <p:cNvSpPr txBox="1"/>
          <p:nvPr userDrawn="1"/>
        </p:nvSpPr>
        <p:spPr>
          <a:xfrm>
            <a:off x="956462" y="4120056"/>
            <a:ext cx="2091559" cy="261610"/>
          </a:xfrm>
          <a:prstGeom prst="rect">
            <a:avLst/>
          </a:prstGeom>
          <a:noFill/>
        </p:spPr>
        <p:txBody>
          <a:bodyPr wrap="square" rtlCol="0">
            <a:spAutoFit/>
          </a:bodyPr>
          <a:lstStyle/>
          <a:p>
            <a:pPr algn="r"/>
            <a:r>
              <a:rPr lang="en-US" sz="1100" b="1" dirty="0">
                <a:solidFill>
                  <a:schemeClr val="tx2"/>
                </a:solidFill>
              </a:rPr>
              <a:t>CLAconnect.com</a:t>
            </a:r>
          </a:p>
        </p:txBody>
      </p:sp>
      <p:sp>
        <p:nvSpPr>
          <p:cNvPr id="25" name="Rectangle 24"/>
          <p:cNvSpPr/>
          <p:nvPr userDrawn="1"/>
        </p:nvSpPr>
        <p:spPr>
          <a:xfrm flipV="1">
            <a:off x="0" y="4556619"/>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2827283"/>
            <a:ext cx="9144000" cy="273270"/>
          </a:xfrm>
          <a:prstGeom prst="rect">
            <a:avLst/>
          </a:prstGeom>
          <a:gradFill flip="none" rotWithShape="1">
            <a:gsLst>
              <a:gs pos="0">
                <a:schemeClr val="tx2">
                  <a:alpha val="65000"/>
                </a:schemeClr>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
          <p:cNvSpPr>
            <a:spLocks noGrp="1" noChangeArrowheads="1"/>
          </p:cNvSpPr>
          <p:nvPr>
            <p:ph type="ctrTitle" hasCustomPrompt="1"/>
          </p:nvPr>
        </p:nvSpPr>
        <p:spPr>
          <a:xfrm>
            <a:off x="3276600" y="304800"/>
            <a:ext cx="5791200" cy="1676400"/>
          </a:xfrm>
          <a:solidFill>
            <a:schemeClr val="tx2"/>
          </a:solidFill>
        </p:spPr>
        <p:txBody>
          <a:bodyPr anchor="b" anchorCtr="0"/>
          <a:lstStyle>
            <a:lvl1pPr algn="l">
              <a:defRPr>
                <a:solidFill>
                  <a:schemeClr val="bg1"/>
                </a:solidFill>
              </a:defRPr>
            </a:lvl1pPr>
          </a:lstStyle>
          <a:p>
            <a:r>
              <a:rPr lang="en-US" dirty="0"/>
              <a:t>Click To Edit Master Title Style</a:t>
            </a:r>
          </a:p>
        </p:txBody>
      </p:sp>
      <p:sp>
        <p:nvSpPr>
          <p:cNvPr id="17" name="Rectangle 4"/>
          <p:cNvSpPr>
            <a:spLocks noGrp="1" noChangeArrowheads="1"/>
          </p:cNvSpPr>
          <p:nvPr>
            <p:ph type="subTitle" idx="1" hasCustomPrompt="1"/>
          </p:nvPr>
        </p:nvSpPr>
        <p:spPr>
          <a:xfrm>
            <a:off x="3276600" y="2057400"/>
            <a:ext cx="5791200" cy="609600"/>
          </a:xfrm>
          <a:solidFill>
            <a:schemeClr val="tx2"/>
          </a:solidFill>
        </p:spPr>
        <p:txBody>
          <a:bodyPr/>
          <a:lstStyle>
            <a:lvl1pPr marL="0" indent="0" algn="l">
              <a:buFontTx/>
              <a:buNone/>
              <a:defRPr sz="2000">
                <a:solidFill>
                  <a:schemeClr val="accent4"/>
                </a:solidFill>
              </a:defRPr>
            </a:lvl1pPr>
          </a:lstStyle>
          <a:p>
            <a:r>
              <a:rPr lang="en-US" dirty="0"/>
              <a:t>Click To Edit Master Subtitle Style</a:t>
            </a:r>
          </a:p>
        </p:txBody>
      </p:sp>
      <p:sp>
        <p:nvSpPr>
          <p:cNvPr id="12" name="Rectangle 11"/>
          <p:cNvSpPr/>
          <p:nvPr userDrawn="1"/>
        </p:nvSpPr>
        <p:spPr>
          <a:xfrm flipV="1">
            <a:off x="0" y="4556618"/>
            <a:ext cx="9144000" cy="2301381"/>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userDrawn="1"/>
        </p:nvSpPr>
        <p:spPr bwMode="auto">
          <a:xfrm>
            <a:off x="0" y="4535424"/>
            <a:ext cx="5791200" cy="2331720"/>
          </a:xfrm>
          <a:custGeom>
            <a:avLst/>
            <a:gdLst>
              <a:gd name="connsiteX0" fmla="*/ 0 w 3276600"/>
              <a:gd name="connsiteY0" fmla="*/ 0 h 3124200"/>
              <a:gd name="connsiteX1" fmla="*/ 32766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276600"/>
              <a:gd name="connsiteY0" fmla="*/ 0 h 3124200"/>
              <a:gd name="connsiteX1" fmla="*/ 6858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6858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276600"/>
              <a:gd name="connsiteY0" fmla="*/ 0 h 3124200"/>
              <a:gd name="connsiteX1" fmla="*/ 762000 w 3276600"/>
              <a:gd name="connsiteY1" fmla="*/ 0 h 3124200"/>
              <a:gd name="connsiteX2" fmla="*/ 3276600 w 3276600"/>
              <a:gd name="connsiteY2" fmla="*/ 3124200 h 3124200"/>
              <a:gd name="connsiteX3" fmla="*/ 0 w 3276600"/>
              <a:gd name="connsiteY3" fmla="*/ 3124200 h 3124200"/>
              <a:gd name="connsiteX4" fmla="*/ 0 w 3276600"/>
              <a:gd name="connsiteY4" fmla="*/ 0 h 3124200"/>
              <a:gd name="connsiteX0" fmla="*/ 0 w 3352800"/>
              <a:gd name="connsiteY0" fmla="*/ 0 h 3124200"/>
              <a:gd name="connsiteX1" fmla="*/ 762000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352800"/>
              <a:gd name="connsiteY0" fmla="*/ 0 h 3124200"/>
              <a:gd name="connsiteX1" fmla="*/ 2415988 w 3352800"/>
              <a:gd name="connsiteY1" fmla="*/ 0 h 3124200"/>
              <a:gd name="connsiteX2" fmla="*/ 3352800 w 3352800"/>
              <a:gd name="connsiteY2" fmla="*/ 3124200 h 3124200"/>
              <a:gd name="connsiteX3" fmla="*/ 0 w 3352800"/>
              <a:gd name="connsiteY3" fmla="*/ 3124200 h 3124200"/>
              <a:gd name="connsiteX4" fmla="*/ 0 w 3352800"/>
              <a:gd name="connsiteY4" fmla="*/ 0 h 3124200"/>
              <a:gd name="connsiteX0" fmla="*/ 0 w 3697941"/>
              <a:gd name="connsiteY0" fmla="*/ 0 h 3124200"/>
              <a:gd name="connsiteX1" fmla="*/ 2415988 w 3697941"/>
              <a:gd name="connsiteY1" fmla="*/ 0 h 3124200"/>
              <a:gd name="connsiteX2" fmla="*/ 3697941 w 3697941"/>
              <a:gd name="connsiteY2" fmla="*/ 3124200 h 3124200"/>
              <a:gd name="connsiteX3" fmla="*/ 0 w 3697941"/>
              <a:gd name="connsiteY3" fmla="*/ 3124200 h 3124200"/>
              <a:gd name="connsiteX4" fmla="*/ 0 w 3697941"/>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941" h="3124200">
                <a:moveTo>
                  <a:pt x="0" y="0"/>
                </a:moveTo>
                <a:lnTo>
                  <a:pt x="2415988" y="0"/>
                </a:lnTo>
                <a:lnTo>
                  <a:pt x="3697941" y="3124200"/>
                </a:lnTo>
                <a:lnTo>
                  <a:pt x="0" y="3124200"/>
                </a:lnTo>
                <a:lnTo>
                  <a:pt x="0" y="0"/>
                </a:lnTo>
                <a:close/>
              </a:path>
            </a:pathLst>
          </a:custGeom>
          <a:gradFill flip="none" rotWithShape="1">
            <a:gsLst>
              <a:gs pos="0">
                <a:srgbClr val="642F12"/>
              </a:gs>
              <a:gs pos="50000">
                <a:srgbClr val="7F3C17"/>
              </a:gs>
              <a:gs pos="100000">
                <a:srgbClr val="A04D1D"/>
              </a:gs>
            </a:gsLst>
            <a:lin ang="5400000" scaled="1"/>
            <a:tileRect/>
          </a:gradFill>
          <a:ln w="9525" cap="flat" cmpd="sng" algn="ctr">
            <a:noFill/>
            <a:prstDash val="solid"/>
            <a:round/>
            <a:headEnd type="none" w="med" len="med"/>
            <a:tailEnd type="none" w="med" len="med"/>
          </a:ln>
          <a:effectLst/>
        </p:spPr>
        <p:txBody>
          <a:bodyPr vert="vert270" wrap="square" lIns="91440" tIns="137160" rIns="91440" bIns="45720" numCol="1" rtlCol="0" anchor="t" anchorCtr="0" compatLnSpc="1">
            <a:prstTxWarp prst="textNoShape">
              <a:avLst/>
            </a:prstTxWarp>
          </a:bodyPr>
          <a:lstStyle/>
          <a:p>
            <a:pPr algn="r"/>
            <a:endParaRPr lang="en-US" sz="800" dirty="0">
              <a:solidFill>
                <a:schemeClr val="bg1">
                  <a:lumMod val="50000"/>
                </a:schemeClr>
              </a:solidFill>
            </a:endParaRPr>
          </a:p>
        </p:txBody>
      </p:sp>
      <p:sp>
        <p:nvSpPr>
          <p:cNvPr id="27" name="TextBox 26"/>
          <p:cNvSpPr txBox="1"/>
          <p:nvPr userDrawn="1"/>
        </p:nvSpPr>
        <p:spPr>
          <a:xfrm>
            <a:off x="9525000" y="3733800"/>
            <a:ext cx="16764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See</a:t>
            </a:r>
            <a:r>
              <a:rPr lang="en-US" baseline="0" dirty="0"/>
              <a:t> </a:t>
            </a:r>
            <a:r>
              <a:rPr lang="en-US" baseline="0" dirty="0" err="1"/>
              <a:t>myCLA</a:t>
            </a:r>
            <a:r>
              <a:rPr lang="en-US" baseline="0" dirty="0"/>
              <a:t> user guide for instructions to insert an image.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4478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4" name="Title 1"/>
          <p:cNvSpPr>
            <a:spLocks noGrp="1"/>
          </p:cNvSpPr>
          <p:nvPr>
            <p:ph type="ctrTitle" hasCustomPrompt="1"/>
          </p:nvPr>
        </p:nvSpPr>
        <p:spPr>
          <a:xfrm>
            <a:off x="1828801" y="1783595"/>
            <a:ext cx="6857999" cy="1470025"/>
          </a:xfrm>
          <a:prstGeom prst="rect">
            <a:avLst/>
          </a:prstGeom>
        </p:spPr>
        <p:txBody>
          <a:bodyPr anchor="b" anchorCtr="0"/>
          <a:lstStyle>
            <a:lvl1pPr algn="l">
              <a:defRPr>
                <a:solidFill>
                  <a:schemeClr val="tx2"/>
                </a:solidFill>
              </a:defRPr>
            </a:lvl1pPr>
          </a:lstStyle>
          <a:p>
            <a:r>
              <a:rPr lang="en-US" dirty="0"/>
              <a:t>Click To Edit Master Title Style</a:t>
            </a:r>
          </a:p>
        </p:txBody>
      </p:sp>
      <p:sp>
        <p:nvSpPr>
          <p:cNvPr id="15" name="Subtitle 2"/>
          <p:cNvSpPr>
            <a:spLocks noGrp="1"/>
          </p:cNvSpPr>
          <p:nvPr>
            <p:ph type="subTitle" idx="1"/>
          </p:nvPr>
        </p:nvSpPr>
        <p:spPr>
          <a:xfrm>
            <a:off x="1828801" y="3539370"/>
            <a:ext cx="6858000" cy="1752600"/>
          </a:xfrm>
          <a:prstGeom prst="rect">
            <a:avLst/>
          </a:prstGeom>
        </p:spPr>
        <p:txBody>
          <a:bodyPr/>
          <a:lstStyle>
            <a:lvl1pPr marL="0" indent="0" algn="l">
              <a:buNone/>
              <a:defRPr>
                <a:solidFill>
                  <a:srgbClr val="413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1828801" y="3384342"/>
            <a:ext cx="6857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2" cstate="print"/>
          <a:srcRect/>
          <a:stretch>
            <a:fillRect/>
          </a:stretch>
        </p:blipFill>
        <p:spPr bwMode="auto">
          <a:xfrm>
            <a:off x="533400" y="2743200"/>
            <a:ext cx="1143000" cy="1143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Alterna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Rectangle 4"/>
          <p:cNvSpPr/>
          <p:nvPr userDrawn="1"/>
        </p:nvSpPr>
        <p:spPr>
          <a:xfrm>
            <a:off x="-10132" y="5717628"/>
            <a:ext cx="9167707" cy="9951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4952065"/>
          </a:xfrm>
          <a:prstGeom prst="rect">
            <a:avLst/>
          </a:prstGeom>
          <a:gradFill flip="none" rotWithShape="1">
            <a:gsLst>
              <a:gs pos="0">
                <a:schemeClr val="tx2"/>
              </a:gs>
              <a:gs pos="100000">
                <a:schemeClr val="tx2"/>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032250"/>
            <a:ext cx="9144000" cy="919814"/>
          </a:xfrm>
          <a:prstGeom prst="rect">
            <a:avLst/>
          </a:prstGeom>
          <a:gradFill flip="none" rotWithShape="1">
            <a:gsLst>
              <a:gs pos="0">
                <a:schemeClr val="tx2"/>
              </a:gs>
              <a:gs pos="100000">
                <a:schemeClr val="tx2">
                  <a:lumMod val="50000"/>
                  <a:alpha val="62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txBox="1">
            <a:spLocks/>
          </p:cNvSpPr>
          <p:nvPr userDrawn="1"/>
        </p:nvSpPr>
        <p:spPr>
          <a:xfrm rot="16200000">
            <a:off x="-897174" y="982279"/>
            <a:ext cx="2125073" cy="329968"/>
          </a:xfrm>
          <a:prstGeom prst="rect">
            <a:avLst/>
          </a:prstGeom>
          <a:solidFill>
            <a:schemeClr val="tx2"/>
          </a:solidFill>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©2013 CliftonLarsonAllen LLP</a:t>
            </a:r>
          </a:p>
        </p:txBody>
      </p:sp>
      <p:pic>
        <p:nvPicPr>
          <p:cNvPr id="10" name="Picture 9" descr="PPT-INSIDE-FNL_Green bars.png"/>
          <p:cNvPicPr>
            <a:picLocks noChangeAspect="1"/>
          </p:cNvPicPr>
          <p:nvPr userDrawn="1"/>
        </p:nvPicPr>
        <p:blipFill>
          <a:blip r:embed="rId2" cstate="print"/>
          <a:srcRect b="17953"/>
          <a:stretch>
            <a:fillRect/>
          </a:stretch>
        </p:blipFill>
        <p:spPr>
          <a:xfrm>
            <a:off x="377" y="4952066"/>
            <a:ext cx="9167708" cy="1313810"/>
          </a:xfrm>
          <a:prstGeom prst="rect">
            <a:avLst/>
          </a:prstGeom>
        </p:spPr>
      </p:pic>
      <p:pic>
        <p:nvPicPr>
          <p:cNvPr id="11" name="Picture 10" descr="PPT-INSIDE-FNL_CLA logo.png"/>
          <p:cNvPicPr>
            <a:picLocks noChangeAspect="1"/>
          </p:cNvPicPr>
          <p:nvPr userDrawn="1"/>
        </p:nvPicPr>
        <p:blipFill>
          <a:blip r:embed="rId3" cstate="print"/>
          <a:stretch>
            <a:fillRect/>
          </a:stretch>
        </p:blipFill>
        <p:spPr>
          <a:xfrm>
            <a:off x="5735018" y="5443369"/>
            <a:ext cx="3151372" cy="1048425"/>
          </a:xfrm>
          <a:prstGeom prst="rect">
            <a:avLst/>
          </a:prstGeom>
        </p:spPr>
      </p:pic>
      <p:sp>
        <p:nvSpPr>
          <p:cNvPr id="12" name="TextBox 11"/>
          <p:cNvSpPr txBox="1"/>
          <p:nvPr userDrawn="1"/>
        </p:nvSpPr>
        <p:spPr>
          <a:xfrm>
            <a:off x="6653069" y="6197486"/>
            <a:ext cx="2091559" cy="261610"/>
          </a:xfrm>
          <a:prstGeom prst="rect">
            <a:avLst/>
          </a:prstGeom>
          <a:noFill/>
        </p:spPr>
        <p:txBody>
          <a:bodyPr wrap="square" rtlCol="0">
            <a:spAutoFit/>
          </a:bodyPr>
          <a:lstStyle/>
          <a:p>
            <a:pPr algn="r"/>
            <a:r>
              <a:rPr lang="en-US" sz="1100" b="1" dirty="0">
                <a:solidFill>
                  <a:schemeClr val="tx2"/>
                </a:solidFill>
              </a:rPr>
              <a:t>CLAconnect.com</a:t>
            </a:r>
          </a:p>
        </p:txBody>
      </p:sp>
      <p:sp>
        <p:nvSpPr>
          <p:cNvPr id="13" name="Rectangle 12"/>
          <p:cNvSpPr/>
          <p:nvPr userDrawn="1"/>
        </p:nvSpPr>
        <p:spPr>
          <a:xfrm flipV="1">
            <a:off x="0" y="6712772"/>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flipH="1">
            <a:off x="3253645" y="1143000"/>
            <a:ext cx="18288" cy="28346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a:blip r:embed="rId4" cstate="print">
            <a:clrChange>
              <a:clrFrom>
                <a:srgbClr val="163966"/>
              </a:clrFrom>
              <a:clrTo>
                <a:srgbClr val="163966">
                  <a:alpha val="0"/>
                </a:srgbClr>
              </a:clrTo>
            </a:clrChange>
          </a:blip>
          <a:srcRect r="5312"/>
          <a:stretch>
            <a:fillRect/>
          </a:stretch>
        </p:blipFill>
        <p:spPr bwMode="auto">
          <a:xfrm>
            <a:off x="1676400" y="1981200"/>
            <a:ext cx="1503500" cy="1304925"/>
          </a:xfrm>
          <a:prstGeom prst="rect">
            <a:avLst/>
          </a:prstGeom>
          <a:noFill/>
          <a:ln w="9525">
            <a:noFill/>
            <a:miter lim="800000"/>
            <a:headEnd/>
            <a:tailEnd/>
          </a:ln>
        </p:spPr>
      </p:pic>
      <p:sp>
        <p:nvSpPr>
          <p:cNvPr id="17" name="Rectangle 3"/>
          <p:cNvSpPr>
            <a:spLocks noGrp="1" noChangeArrowheads="1"/>
          </p:cNvSpPr>
          <p:nvPr>
            <p:ph type="ctrTitle" hasCustomPrompt="1"/>
          </p:nvPr>
        </p:nvSpPr>
        <p:spPr>
          <a:xfrm>
            <a:off x="3408500" y="1143000"/>
            <a:ext cx="5354500" cy="1905000"/>
          </a:xfrm>
          <a:solidFill>
            <a:schemeClr val="tx2"/>
          </a:solidFill>
        </p:spPr>
        <p:txBody>
          <a:bodyPr anchor="b" anchorCtr="0"/>
          <a:lstStyle>
            <a:lvl1pPr algn="l">
              <a:defRPr>
                <a:solidFill>
                  <a:schemeClr val="bg1"/>
                </a:solidFill>
              </a:defRPr>
            </a:lvl1pPr>
          </a:lstStyle>
          <a:p>
            <a:r>
              <a:rPr lang="en-US" dirty="0"/>
              <a:t>Click To Edit Master Title Style</a:t>
            </a:r>
          </a:p>
        </p:txBody>
      </p:sp>
      <p:sp>
        <p:nvSpPr>
          <p:cNvPr id="18" name="Rectangle 4"/>
          <p:cNvSpPr>
            <a:spLocks noGrp="1" noChangeArrowheads="1"/>
          </p:cNvSpPr>
          <p:nvPr>
            <p:ph type="subTitle" idx="1"/>
          </p:nvPr>
        </p:nvSpPr>
        <p:spPr>
          <a:xfrm>
            <a:off x="3408500" y="3124200"/>
            <a:ext cx="5354500" cy="838200"/>
          </a:xfrm>
          <a:solidFill>
            <a:schemeClr val="tx2"/>
          </a:solidFill>
        </p:spPr>
        <p:txBody>
          <a:bodyPr anchor="t" anchorCtr="0"/>
          <a:lstStyle>
            <a:lvl1pPr marL="0" indent="0" algn="l">
              <a:buFontTx/>
              <a:buNone/>
              <a:defRPr sz="2000">
                <a:solidFill>
                  <a:schemeClr val="accent4"/>
                </a:solidFill>
              </a:defRPr>
            </a:lvl1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9"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0"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428750"/>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068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8750"/>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68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1" name="Slide Number Placeholder 5"/>
          <p:cNvSpPr>
            <a:spLocks noGrp="1"/>
          </p:cNvSpPr>
          <p:nvPr>
            <p:ph type="sldNum" sz="quarter" idx="11"/>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2"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7"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8"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3200399" cy="97790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114800" y="685800"/>
            <a:ext cx="4572001" cy="54403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1"/>
            <a:ext cx="3200399"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PPT-INSIDE-FNL_Top green bar.jpg"/>
          <p:cNvPicPr>
            <a:picLocks noChangeAspect="1"/>
          </p:cNvPicPr>
          <p:nvPr/>
        </p:nvPicPr>
        <p:blipFill>
          <a:blip r:embed="rId14" cstate="print"/>
          <a:stretch>
            <a:fillRect/>
          </a:stretch>
        </p:blipFill>
        <p:spPr>
          <a:xfrm>
            <a:off x="0" y="0"/>
            <a:ext cx="9144000" cy="520700"/>
          </a:xfrm>
          <a:prstGeom prst="rect">
            <a:avLst/>
          </a:prstGeom>
        </p:spPr>
      </p:pic>
      <p:sp>
        <p:nvSpPr>
          <p:cNvPr id="14" name="Slide Number Placeholder 5"/>
          <p:cNvSpPr>
            <a:spLocks noGrp="1"/>
          </p:cNvSpPr>
          <p:nvPr>
            <p:ph type="sldNum" sz="quarter" idx="4"/>
          </p:nvPr>
        </p:nvSpPr>
        <p:spPr>
          <a:xfrm>
            <a:off x="8597462" y="6324600"/>
            <a:ext cx="500503" cy="365125"/>
          </a:xfrm>
          <a:prstGeom prst="rect">
            <a:avLst/>
          </a:prstGeom>
        </p:spPr>
        <p:txBody>
          <a:bodyPr anchor="ctr" anchorCtr="0"/>
          <a:lstStyle>
            <a:lvl1pPr algn="r">
              <a:defRPr sz="1100" b="1">
                <a:solidFill>
                  <a:srgbClr val="A04D1D"/>
                </a:solidFill>
              </a:defRPr>
            </a:lvl1pPr>
          </a:lstStyle>
          <a:p>
            <a:fld id="{F8E24598-D429-A34B-B4A6-5808099B37D3}" type="slidenum">
              <a:rPr lang="en-US" smtClean="0"/>
              <a:pPr/>
              <a:t>‹#›</a:t>
            </a:fld>
            <a:endParaRPr lang="en-US" dirty="0"/>
          </a:p>
        </p:txBody>
      </p:sp>
      <p:sp>
        <p:nvSpPr>
          <p:cNvPr id="174084" name="Rectangle 4"/>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0" y="64008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6" name="Date Placeholder 3"/>
          <p:cNvSpPr txBox="1">
            <a:spLocks/>
          </p:cNvSpPr>
          <p:nvPr/>
        </p:nvSpPr>
        <p:spPr>
          <a:xfrm rot="16200000">
            <a:off x="7921366" y="1291965"/>
            <a:ext cx="2133600"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©2013 CliftonLarsonAllen LLP</a:t>
            </a:r>
          </a:p>
        </p:txBody>
      </p:sp>
      <p:sp>
        <p:nvSpPr>
          <p:cNvPr id="11" name="Rectangle 10"/>
          <p:cNvSpPr/>
          <p:nvPr/>
        </p:nvSpPr>
        <p:spPr>
          <a:xfrm flipV="1">
            <a:off x="0" y="6712772"/>
            <a:ext cx="9144000" cy="145228"/>
          </a:xfrm>
          <a:prstGeom prst="rect">
            <a:avLst/>
          </a:prstGeom>
          <a:solidFill>
            <a:srgbClr val="A04D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V="1">
            <a:off x="8686798" y="6324600"/>
            <a:ext cx="18288" cy="533400"/>
          </a:xfrm>
          <a:prstGeom prst="rect">
            <a:avLst/>
          </a:prstGeom>
          <a:solidFill>
            <a:srgbClr val="A04D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PT-INSIDE-FNL_CLA logo.png"/>
          <p:cNvPicPr>
            <a:picLocks noChangeAspect="1"/>
          </p:cNvPicPr>
          <p:nvPr/>
        </p:nvPicPr>
        <p:blipFill>
          <a:blip r:embed="rId15" cstate="print"/>
          <a:stretch>
            <a:fillRect/>
          </a:stretch>
        </p:blipFill>
        <p:spPr>
          <a:xfrm>
            <a:off x="7086600" y="6217921"/>
            <a:ext cx="1607200" cy="53469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hf hdr="0" ftr="0" dt="0"/>
  <p:txStyles>
    <p:titleStyle>
      <a:lvl1pPr algn="l" rtl="0" eaLnBrk="1" fontAlgn="base" hangingPunct="1">
        <a:spcBef>
          <a:spcPct val="0"/>
        </a:spcBef>
        <a:spcAft>
          <a:spcPct val="0"/>
        </a:spcAft>
        <a:defRPr sz="34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http://www.larsonallen.com/uploadedImages/EFFECT/2011_1-Winter/Organized-Electronic-Files.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www.sans.org/top-cyber-security-risk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curityblog.verizonbusiness.com/2011/04/19/2011-data-breach-investigations-report-released/" TargetMode="External"/><Relationship Id="rId4" Type="http://schemas.openxmlformats.org/officeDocument/2006/relationships/hyperlink" Target="https://www.trustwave.com/GS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ndrew.laflin@claconnect.com" TargetMode="External"/><Relationship Id="rId2" Type="http://schemas.openxmlformats.org/officeDocument/2006/relationships/hyperlink" Target="mailto:james.kreiser@claconnect.co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1600200"/>
          </a:xfrm>
        </p:spPr>
        <p:txBody>
          <a:bodyPr/>
          <a:lstStyle/>
          <a:p>
            <a:r>
              <a:rPr lang="en-US" sz="4600" dirty="0"/>
              <a:t>Internal Controls in a </a:t>
            </a:r>
            <a:br>
              <a:rPr lang="en-US" sz="4600" dirty="0"/>
            </a:br>
            <a:r>
              <a:rPr lang="en-US" sz="4600" dirty="0"/>
              <a:t>Paperless Environment</a:t>
            </a:r>
            <a:br>
              <a:rPr lang="en-US" sz="4600" dirty="0"/>
            </a:br>
            <a:r>
              <a:rPr lang="en-US" sz="2200" dirty="0"/>
              <a:t>By Andrew Laflin and Jim Kreiser</a:t>
            </a:r>
            <a:endParaRPr lang="en-US" sz="4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Trends</a:t>
            </a:r>
          </a:p>
        </p:txBody>
      </p:sp>
      <p:sp>
        <p:nvSpPr>
          <p:cNvPr id="3" name="Content Placeholder 2"/>
          <p:cNvSpPr>
            <a:spLocks noGrp="1"/>
          </p:cNvSpPr>
          <p:nvPr>
            <p:ph idx="1"/>
          </p:nvPr>
        </p:nvSpPr>
        <p:spPr>
          <a:xfrm>
            <a:off x="457200" y="1219200"/>
            <a:ext cx="8229600" cy="5105400"/>
          </a:xfrm>
        </p:spPr>
        <p:txBody>
          <a:bodyPr/>
          <a:lstStyle/>
          <a:p>
            <a:r>
              <a:rPr lang="en-US" sz="1600" b="1" dirty="0"/>
              <a:t>Implementing Software</a:t>
            </a:r>
          </a:p>
          <a:p>
            <a:pPr marL="566738" lvl="1" indent="-219075"/>
            <a:r>
              <a:rPr lang="en-US" sz="1600" dirty="0"/>
              <a:t>Cloud-Based Accounting System</a:t>
            </a:r>
          </a:p>
          <a:p>
            <a:pPr marL="798513" lvl="2" indent="-231775">
              <a:tabLst>
                <a:tab pos="798513" algn="l"/>
              </a:tabLst>
            </a:pPr>
            <a:r>
              <a:rPr lang="en-US" sz="1600" dirty="0"/>
              <a:t>Attach supporting documentation for Journal Entries, Accounts Payable, Accounts Receivable, and Banking</a:t>
            </a:r>
          </a:p>
          <a:p>
            <a:pPr marL="798513" lvl="2" indent="-231775">
              <a:tabLst>
                <a:tab pos="798513" algn="l"/>
              </a:tabLst>
            </a:pPr>
            <a:r>
              <a:rPr lang="en-US" sz="1600" dirty="0"/>
              <a:t>Typically web-based systems are hosted at top tier data warehouses with IT infrastructure comparable to Fortune 100 companies. Many of these companies provide everything from onsite back-ups to disaster recovery plans. This is a much more effective storage facility than rooms full of filing cabinets with no backup. </a:t>
            </a:r>
          </a:p>
          <a:p>
            <a:pPr marL="566738" lvl="1" indent="-219075"/>
            <a:r>
              <a:rPr lang="en-US" sz="1600" dirty="0"/>
              <a:t>Writing, Editing and Office Work</a:t>
            </a:r>
          </a:p>
          <a:p>
            <a:pPr marL="798513" lvl="2" indent="-231775"/>
            <a:r>
              <a:rPr lang="en-US" sz="1600" dirty="0"/>
              <a:t>Leverage Adobe and Microsoft Software, users can mark up documents and add notes just like you would on paper.</a:t>
            </a:r>
          </a:p>
          <a:p>
            <a:pPr marL="798513" lvl="2" indent="-231775"/>
            <a:endParaRPr lang="en-US" sz="400" dirty="0"/>
          </a:p>
          <a:p>
            <a:pPr marL="342900" lvl="1" indent="-342900">
              <a:buChar char="•"/>
            </a:pPr>
            <a:r>
              <a:rPr lang="en-US" sz="1600" b="1" dirty="0"/>
              <a:t>Storage and Archiving Processes</a:t>
            </a:r>
          </a:p>
          <a:p>
            <a:pPr marL="798513" lvl="2" indent="-231775"/>
            <a:r>
              <a:rPr lang="en-US" sz="1600" dirty="0"/>
              <a:t>Utilize 3rd party archival/storage, or current trends and costs of data/disc storage have become increasingly inexpensive</a:t>
            </a:r>
          </a:p>
          <a:p>
            <a:pPr marL="798513" lvl="2" indent="-231775"/>
            <a:endParaRPr lang="en-US" sz="400" dirty="0"/>
          </a:p>
          <a:p>
            <a:r>
              <a:rPr lang="en-US" sz="1600" b="1" dirty="0"/>
              <a:t>Multiple Computer Monitors</a:t>
            </a:r>
          </a:p>
          <a:p>
            <a:pPr marL="566738" lvl="1" indent="-219075"/>
            <a:r>
              <a:rPr lang="en-US" sz="1600" dirty="0"/>
              <a:t>Makes research, drafting, and review much more efficient</a:t>
            </a:r>
          </a:p>
          <a:p>
            <a:pPr marL="566738" lvl="1" indent="-219075"/>
            <a:endParaRPr lang="en-US" sz="400" dirty="0"/>
          </a:p>
          <a:p>
            <a:r>
              <a:rPr lang="en-US" sz="1600" b="1" dirty="0"/>
              <a:t>Office Floor Copier/Scanner VS Individual Desktop Scanners</a:t>
            </a:r>
          </a:p>
          <a:p>
            <a:pPr lvl="2">
              <a:buNone/>
            </a:pP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Paperless” – is this for you…</a:t>
            </a:r>
          </a:p>
        </p:txBody>
      </p:sp>
      <p:sp>
        <p:nvSpPr>
          <p:cNvPr id="3" name="Content Placeholder 2"/>
          <p:cNvSpPr>
            <a:spLocks noGrp="1"/>
          </p:cNvSpPr>
          <p:nvPr>
            <p:ph idx="1"/>
          </p:nvPr>
        </p:nvSpPr>
        <p:spPr>
          <a:xfrm>
            <a:off x="685800" y="1676400"/>
            <a:ext cx="3657600" cy="4495800"/>
          </a:xfrm>
        </p:spPr>
        <p:txBody>
          <a:bodyPr/>
          <a:lstStyle/>
          <a:p>
            <a:pPr>
              <a:buNone/>
            </a:pPr>
            <a:r>
              <a:rPr lang="en-US" dirty="0"/>
              <a:t>	</a:t>
            </a:r>
          </a:p>
          <a:p>
            <a:pPr>
              <a:buNone/>
            </a:pPr>
            <a:r>
              <a:rPr lang="en-US" sz="2400" i="1" dirty="0"/>
              <a:t>	We are all </a:t>
            </a:r>
            <a:r>
              <a:rPr lang="en-US" sz="2400" i="1" u="sng" dirty="0"/>
              <a:t>creatures of habit</a:t>
            </a:r>
            <a:r>
              <a:rPr lang="en-US" sz="2400" i="1" dirty="0"/>
              <a:t> and this can seem like an overwhelming process. Just remember, going paperless </a:t>
            </a:r>
            <a:r>
              <a:rPr lang="en-US" sz="2400" i="1" u="sng" dirty="0"/>
              <a:t>doesn’t have to mean a complete overhaul of your world</a:t>
            </a:r>
            <a:r>
              <a:rPr lang="en-US" sz="2400" u="sng" dirty="0"/>
              <a:t>.</a:t>
            </a:r>
          </a:p>
        </p:txBody>
      </p:sp>
      <p:pic>
        <p:nvPicPr>
          <p:cNvPr id="5125" name="Picture 5" descr="C:\Users\kkienhol\AppData\Local\Microsoft\Windows\Temporary Internet Files\Content.IE5\PTCDFOO6\MP900321192[1].jpg"/>
          <p:cNvPicPr>
            <a:picLocks noChangeAspect="1" noChangeArrowheads="1"/>
          </p:cNvPicPr>
          <p:nvPr/>
        </p:nvPicPr>
        <p:blipFill>
          <a:blip r:embed="rId2" cstate="print"/>
          <a:srcRect/>
          <a:stretch>
            <a:fillRect/>
          </a:stretch>
        </p:blipFill>
        <p:spPr bwMode="auto">
          <a:xfrm>
            <a:off x="4953000" y="1828800"/>
            <a:ext cx="32004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Audit Considerations</a:t>
            </a:r>
          </a:p>
        </p:txBody>
      </p:sp>
      <p:sp>
        <p:nvSpPr>
          <p:cNvPr id="6" name="Content Placeholder 5"/>
          <p:cNvSpPr>
            <a:spLocks noGrp="1"/>
          </p:cNvSpPr>
          <p:nvPr>
            <p:ph sz="half" idx="1"/>
          </p:nvPr>
        </p:nvSpPr>
        <p:spPr/>
        <p:txBody>
          <a:bodyPr/>
          <a:lstStyle/>
          <a:p>
            <a:r>
              <a:rPr lang="en-US" dirty="0"/>
              <a:t>Without paper to hold onto and look at, how can the external auditor get comfortable with internal controls over significant transactions classes and with material balances reported on the f/s?</a:t>
            </a:r>
          </a:p>
        </p:txBody>
      </p:sp>
      <p:sp>
        <p:nvSpPr>
          <p:cNvPr id="11" name="Content Placeholder 10"/>
          <p:cNvSpPr>
            <a:spLocks noGrp="1"/>
          </p:cNvSpPr>
          <p:nvPr>
            <p:ph sz="half" idx="2"/>
          </p:nvPr>
        </p:nvSpPr>
        <p:spPr/>
        <p:txBody>
          <a:bodyPr/>
          <a:lstStyle/>
          <a:p>
            <a:endParaRPr lang="en-US"/>
          </a:p>
        </p:txBody>
      </p:sp>
      <p:pic>
        <p:nvPicPr>
          <p:cNvPr id="7" name="Picture 4" descr="C:\Users\alaflin\Documents\Trainings &amp; Presentations\Nonprofit Seminar 2012\milton.jpg"/>
          <p:cNvPicPr>
            <a:picLocks noChangeAspect="1" noChangeArrowheads="1"/>
          </p:cNvPicPr>
          <p:nvPr/>
        </p:nvPicPr>
        <p:blipFill>
          <a:blip r:embed="rId2" cstate="print"/>
          <a:srcRect/>
          <a:stretch>
            <a:fillRect/>
          </a:stretch>
        </p:blipFill>
        <p:spPr bwMode="auto">
          <a:xfrm>
            <a:off x="4724400" y="1143001"/>
            <a:ext cx="3886200"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Considerations, continued</a:t>
            </a:r>
          </a:p>
        </p:txBody>
      </p:sp>
      <p:sp>
        <p:nvSpPr>
          <p:cNvPr id="5" name="Content Placeholder 4"/>
          <p:cNvSpPr>
            <a:spLocks noGrp="1"/>
          </p:cNvSpPr>
          <p:nvPr>
            <p:ph idx="1"/>
          </p:nvPr>
        </p:nvSpPr>
        <p:spPr/>
        <p:txBody>
          <a:bodyPr/>
          <a:lstStyle/>
          <a:p>
            <a:r>
              <a:rPr lang="en-US" dirty="0"/>
              <a:t>Tests of controls include the following:</a:t>
            </a:r>
          </a:p>
          <a:p>
            <a:pPr lvl="1"/>
            <a:r>
              <a:rPr lang="en-US" dirty="0"/>
              <a:t>Inquiries of appropriate personnel</a:t>
            </a:r>
          </a:p>
          <a:p>
            <a:pPr lvl="1"/>
            <a:r>
              <a:rPr lang="en-US" dirty="0"/>
              <a:t>Observation of application of the control</a:t>
            </a:r>
          </a:p>
          <a:p>
            <a:pPr lvl="1"/>
            <a:r>
              <a:rPr lang="en-US" dirty="0"/>
              <a:t>Inspection of documents, reports, or electronic files indicating performance of the control</a:t>
            </a:r>
          </a:p>
          <a:p>
            <a:pPr lvl="1"/>
            <a:r>
              <a:rPr lang="en-US" dirty="0"/>
              <a:t>Walkthroughs</a:t>
            </a:r>
          </a:p>
          <a:p>
            <a:pPr lvl="1"/>
            <a:r>
              <a:rPr lang="en-US" dirty="0"/>
              <a:t>Reviews of reconciliations and similar bookkeeping routines</a:t>
            </a:r>
          </a:p>
          <a:p>
            <a:pPr lvl="1"/>
            <a:r>
              <a:rPr lang="en-US" dirty="0"/>
              <a:t>Re-performance of the application of the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Considerations, continued</a:t>
            </a:r>
          </a:p>
        </p:txBody>
      </p:sp>
      <p:sp>
        <p:nvSpPr>
          <p:cNvPr id="3" name="Content Placeholder 2"/>
          <p:cNvSpPr>
            <a:spLocks noGrp="1"/>
          </p:cNvSpPr>
          <p:nvPr>
            <p:ph idx="1"/>
          </p:nvPr>
        </p:nvSpPr>
        <p:spPr/>
        <p:txBody>
          <a:bodyPr/>
          <a:lstStyle/>
          <a:p>
            <a:r>
              <a:rPr lang="en-US" sz="2600" dirty="0"/>
              <a:t>Application controls apply to the processing of individual transaction applications (such as payroll and purchases) and relate to the use of IT to initiate, authorize, record, process, and report transactions or other financial data. Application controls help ensure that transactions occurred, are authorized, and are completely and accurately recorded and processed. Examples include edit checks of input data and numerical sequence checks</a:t>
            </a:r>
          </a:p>
          <a:p>
            <a:r>
              <a:rPr lang="en-US" sz="2600" dirty="0"/>
              <a:t>Application controls may be performed by IT, referred to as</a:t>
            </a:r>
            <a:r>
              <a:rPr lang="en-US" sz="2600" i="1" dirty="0"/>
              <a:t> automated controls</a:t>
            </a:r>
            <a:r>
              <a:rPr lang="en-US" sz="2600" dirty="0"/>
              <a:t>, or by individuals, referred to as</a:t>
            </a:r>
            <a:r>
              <a:rPr lang="en-US" sz="2600" i="1" dirty="0"/>
              <a:t> user controls</a:t>
            </a:r>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Audit Considerations, continued</a:t>
            </a:r>
            <a:endParaRPr lang="en-US" dirty="0"/>
          </a:p>
        </p:txBody>
      </p:sp>
      <p:sp>
        <p:nvSpPr>
          <p:cNvPr id="8" name="Content Placeholder 7"/>
          <p:cNvSpPr>
            <a:spLocks noGrp="1"/>
          </p:cNvSpPr>
          <p:nvPr>
            <p:ph idx="1"/>
          </p:nvPr>
        </p:nvSpPr>
        <p:spPr/>
        <p:txBody>
          <a:bodyPr/>
          <a:lstStyle/>
          <a:p>
            <a:r>
              <a:rPr lang="en-US" dirty="0"/>
              <a:t>Let’s look at how tests of operating effectiveness of internal controls and substantive testing over a significant audit area – General A/P Disbursements – could be achieved in a paperless environment.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Audit Considerations, continued</a:t>
            </a:r>
            <a:endParaRPr lang="en-US" dirty="0"/>
          </a:p>
        </p:txBody>
      </p:sp>
      <p:sp>
        <p:nvSpPr>
          <p:cNvPr id="8" name="Content Placeholder 7"/>
          <p:cNvSpPr>
            <a:spLocks noGrp="1"/>
          </p:cNvSpPr>
          <p:nvPr>
            <p:ph idx="1"/>
          </p:nvPr>
        </p:nvSpPr>
        <p:spPr/>
        <p:txBody>
          <a:bodyPr/>
          <a:lstStyle/>
          <a:p>
            <a:r>
              <a:rPr lang="en-US" dirty="0"/>
              <a:t>Key Controls: Listing of designated reviewers are programmed into the system and updated regularly based on access rights set up in the system. As P.O.s are generated in the system, the designated reviewer is notified via email indicating the necessary approval required. An invoice cannot be processed for payment unless it is matched with an approved P.O.</a:t>
            </a:r>
          </a:p>
          <a:p>
            <a:r>
              <a:rPr lang="en-US" dirty="0"/>
              <a:t>Testing Step: Observation, re-performance, inspection of documentation (invoice)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Audit Considerations, continued</a:t>
            </a:r>
            <a:endParaRPr lang="en-US" dirty="0"/>
          </a:p>
        </p:txBody>
      </p:sp>
      <p:sp>
        <p:nvSpPr>
          <p:cNvPr id="8" name="Content Placeholder 7"/>
          <p:cNvSpPr>
            <a:spLocks noGrp="1"/>
          </p:cNvSpPr>
          <p:nvPr>
            <p:ph idx="1"/>
          </p:nvPr>
        </p:nvSpPr>
        <p:spPr/>
        <p:txBody>
          <a:bodyPr/>
          <a:lstStyle/>
          <a:p>
            <a:r>
              <a:rPr lang="en-US" sz="2200" dirty="0"/>
              <a:t>Key Controls: Check signers' signatures are stored within the system and are electronically added by ??? once payment is ready for processing (has gone through review and approval for payment).  No checks can be manually processed and must go through the system.  In addition, the system automatically assigns and generates check numbers and does not allow entry of duplicate invoice numbers.  Check numbering sequence cannot be altered by anyone. BOA Positive Pay is utilized whereby a transmittal file is generated and uploaded to BOA containing all checks issued for a specific time period. A/P staff cannot alter the Safe Pay file.  The A/P Supervisor is notified by BOA if any checks received by BOA do not match the transmittal file.</a:t>
            </a:r>
          </a:p>
          <a:p>
            <a:r>
              <a:rPr lang="en-US" sz="2200" dirty="0"/>
              <a:t>Testing Step: Observation, inspection of documentation (check images) corroborative inquiry, walkthrough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Considerations, continued</a:t>
            </a:r>
          </a:p>
        </p:txBody>
      </p:sp>
      <p:sp>
        <p:nvSpPr>
          <p:cNvPr id="3" name="Content Placeholder 2"/>
          <p:cNvSpPr>
            <a:spLocks noGrp="1"/>
          </p:cNvSpPr>
          <p:nvPr>
            <p:ph idx="1"/>
          </p:nvPr>
        </p:nvSpPr>
        <p:spPr/>
        <p:txBody>
          <a:bodyPr/>
          <a:lstStyle/>
          <a:p>
            <a:r>
              <a:rPr lang="en-US" dirty="0"/>
              <a:t>Substantive testing includes analytical procedures search for unrecorded liabilities, both of which do not require reviewing paper documents</a:t>
            </a:r>
          </a:p>
          <a:p>
            <a:r>
              <a:rPr lang="en-US" dirty="0"/>
              <a:t>NO PAPER REQUIRED TO COMPLETE OUR AUDIT PROCEDURES!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Considerations, continued</a:t>
            </a:r>
          </a:p>
        </p:txBody>
      </p:sp>
      <p:sp>
        <p:nvSpPr>
          <p:cNvPr id="3" name="Content Placeholder 2"/>
          <p:cNvSpPr>
            <a:spLocks noGrp="1"/>
          </p:cNvSpPr>
          <p:nvPr>
            <p:ph idx="1"/>
          </p:nvPr>
        </p:nvSpPr>
        <p:spPr/>
        <p:txBody>
          <a:bodyPr/>
          <a:lstStyle/>
          <a:p>
            <a:r>
              <a:rPr lang="en-US" dirty="0"/>
              <a:t>Reducing paper over the payroll process</a:t>
            </a:r>
          </a:p>
          <a:p>
            <a:pPr lvl="1"/>
            <a:r>
              <a:rPr lang="en-US" dirty="0"/>
              <a:t>Replace manual timesheets with electronic timekeeping system</a:t>
            </a:r>
          </a:p>
          <a:p>
            <a:pPr lvl="1"/>
            <a:r>
              <a:rPr lang="en-US" dirty="0"/>
              <a:t>Do you really need to print out that 400 page pay register each pay period, just so the Payroll Manager can review it and manually sign off on the document?</a:t>
            </a:r>
          </a:p>
          <a:p>
            <a:r>
              <a:rPr lang="en-US" dirty="0"/>
              <a:t>Potential obstacles for local governments: cost of implementation…any other obstacles?</a:t>
            </a:r>
          </a:p>
          <a:p>
            <a:r>
              <a:rPr lang="en-US" dirty="0"/>
              <a:t>Potential concerns of your auditor if paperless: internal controls over approval of time and processing of payroll and recording to the GL</a:t>
            </a:r>
          </a:p>
        </p:txBody>
      </p:sp>
      <p:sp>
        <p:nvSpPr>
          <p:cNvPr id="4" name="Slide Number Placeholder 3"/>
          <p:cNvSpPr>
            <a:spLocks noGrp="1"/>
          </p:cNvSpPr>
          <p:nvPr>
            <p:ph type="sldNum" sz="quarter" idx="4"/>
          </p:nvPr>
        </p:nvSpPr>
        <p:spPr/>
        <p:txBody>
          <a:bodyPr/>
          <a:lstStyle/>
          <a:p>
            <a:fld id="{F8E24598-D429-A34B-B4A6-5808099B37D3}"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Paperless…”</a:t>
            </a:r>
          </a:p>
        </p:txBody>
      </p:sp>
      <p:sp>
        <p:nvSpPr>
          <p:cNvPr id="3" name="Content Placeholder 2"/>
          <p:cNvSpPr>
            <a:spLocks noGrp="1"/>
          </p:cNvSpPr>
          <p:nvPr>
            <p:ph idx="1"/>
          </p:nvPr>
        </p:nvSpPr>
        <p:spPr>
          <a:xfrm>
            <a:off x="152400" y="1143000"/>
            <a:ext cx="6324600" cy="5105400"/>
          </a:xfrm>
        </p:spPr>
        <p:txBody>
          <a:bodyPr/>
          <a:lstStyle/>
          <a:p>
            <a:pPr>
              <a:buNone/>
            </a:pPr>
            <a:r>
              <a:rPr lang="en-US" dirty="0"/>
              <a:t>	When people hear the phrase “going paperless,” they often assume they will no longer be using paper in daily tasks or even have access to it in their office.</a:t>
            </a:r>
          </a:p>
          <a:p>
            <a:endParaRPr lang="en-US" dirty="0"/>
          </a:p>
          <a:p>
            <a:pPr>
              <a:buNone/>
            </a:pPr>
            <a:r>
              <a:rPr lang="en-US" dirty="0"/>
              <a:t>	</a:t>
            </a:r>
            <a:r>
              <a:rPr lang="en-US" b="1" dirty="0"/>
              <a:t>This obviously is not true or practical.</a:t>
            </a:r>
          </a:p>
          <a:p>
            <a:endParaRPr lang="en-US" dirty="0"/>
          </a:p>
          <a:p>
            <a:pPr>
              <a:buNone/>
            </a:pPr>
            <a:r>
              <a:rPr lang="en-US" dirty="0"/>
              <a:t>	Going paperless </a:t>
            </a:r>
            <a:r>
              <a:rPr lang="en-US" u="sng" dirty="0"/>
              <a:t>means</a:t>
            </a:r>
            <a:r>
              <a:rPr lang="en-US" dirty="0"/>
              <a:t> using paper wisely and sparingly, and finding effective alternatives.</a:t>
            </a:r>
          </a:p>
        </p:txBody>
      </p:sp>
      <p:pic>
        <p:nvPicPr>
          <p:cNvPr id="1026" name="Picture 2" descr="Going Paperless Saves Time, Hassle, and Trees"/>
          <p:cNvPicPr>
            <a:picLocks noChangeAspect="1" noChangeArrowheads="1"/>
          </p:cNvPicPr>
          <p:nvPr/>
        </p:nvPicPr>
        <p:blipFill>
          <a:blip r:link="rId2" cstate="print"/>
          <a:srcRect/>
          <a:stretch>
            <a:fillRect/>
          </a:stretch>
        </p:blipFill>
        <p:spPr bwMode="auto">
          <a:xfrm>
            <a:off x="6477000" y="2209800"/>
            <a:ext cx="2381250" cy="2362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en-US" dirty="0"/>
              <a:t>Definition of a Secure System</a:t>
            </a:r>
          </a:p>
        </p:txBody>
      </p:sp>
      <p:sp>
        <p:nvSpPr>
          <p:cNvPr id="10243" name="Rectangle 3"/>
          <p:cNvSpPr>
            <a:spLocks noGrp="1" noChangeArrowheads="1"/>
          </p:cNvSpPr>
          <p:nvPr>
            <p:ph type="body" idx="1"/>
          </p:nvPr>
        </p:nvSpPr>
        <p:spPr>
          <a:xfrm>
            <a:off x="228600" y="1371600"/>
            <a:ext cx="8763000" cy="4648201"/>
          </a:xfrm>
        </p:spPr>
        <p:txBody>
          <a:bodyPr>
            <a:normAutofit/>
          </a:bodyPr>
          <a:lstStyle/>
          <a:p>
            <a:pPr marL="0" indent="0">
              <a:buNone/>
            </a:pPr>
            <a:r>
              <a:rPr lang="en-US" sz="2400" dirty="0"/>
              <a:t>“A secure system is one we can depend on to behave as we expect.”</a:t>
            </a:r>
          </a:p>
          <a:p>
            <a:pPr marL="0" lvl="1" indent="0">
              <a:buNone/>
            </a:pPr>
            <a:r>
              <a:rPr lang="en-US" sz="1500" i="1" dirty="0"/>
              <a:t>Source: “Web Security and Commerce” </a:t>
            </a:r>
          </a:p>
          <a:p>
            <a:pPr marL="0" lvl="1" indent="0">
              <a:buNone/>
            </a:pPr>
            <a:r>
              <a:rPr lang="en-US" sz="1500" i="1" dirty="0"/>
              <a:t>by </a:t>
            </a:r>
            <a:r>
              <a:rPr lang="en-US" sz="1500" i="1" dirty="0" err="1"/>
              <a:t>Simson</a:t>
            </a:r>
            <a:r>
              <a:rPr lang="en-US" sz="1500" i="1" dirty="0"/>
              <a:t> </a:t>
            </a:r>
            <a:r>
              <a:rPr lang="en-US" sz="1500" i="1" dirty="0" err="1"/>
              <a:t>Garfinkel</a:t>
            </a:r>
            <a:r>
              <a:rPr lang="en-US" sz="1500" i="1" dirty="0"/>
              <a:t> with Gene </a:t>
            </a:r>
            <a:r>
              <a:rPr lang="en-US" sz="1500" i="1" dirty="0" err="1"/>
              <a:t>Spafford</a:t>
            </a:r>
            <a:endParaRPr lang="en-US" sz="1500" i="1" dirty="0"/>
          </a:p>
          <a:p>
            <a:pPr lvl="1">
              <a:buNone/>
            </a:pPr>
            <a:endParaRPr lang="en-US" sz="1800" i="1" dirty="0"/>
          </a:p>
          <a:p>
            <a:pPr lvl="1">
              <a:buNone/>
            </a:pPr>
            <a:endParaRPr lang="en-US" sz="1800" i="1" dirty="0"/>
          </a:p>
          <a:p>
            <a:pPr lvl="1">
              <a:buNone/>
            </a:pPr>
            <a:endParaRPr lang="en-US" sz="1800" i="1" dirty="0"/>
          </a:p>
          <a:p>
            <a:r>
              <a:rPr lang="en-US" sz="2400" dirty="0">
                <a:solidFill>
                  <a:srgbClr val="000000"/>
                </a:solidFill>
              </a:rPr>
              <a:t>Confidentiality</a:t>
            </a:r>
          </a:p>
          <a:p>
            <a:r>
              <a:rPr lang="en-US" sz="2400" dirty="0">
                <a:solidFill>
                  <a:srgbClr val="000000"/>
                </a:solidFill>
              </a:rPr>
              <a:t>Integrity</a:t>
            </a:r>
          </a:p>
          <a:p>
            <a:r>
              <a:rPr lang="en-US" sz="2400" dirty="0">
                <a:solidFill>
                  <a:srgbClr val="000000"/>
                </a:solidFill>
              </a:rPr>
              <a:t>Availability</a:t>
            </a:r>
          </a:p>
          <a:p>
            <a:pPr lvl="1">
              <a:buNone/>
            </a:pPr>
            <a:endParaRPr lang="en-US" sz="2000" dirty="0"/>
          </a:p>
        </p:txBody>
      </p:sp>
      <p:graphicFrame>
        <p:nvGraphicFramePr>
          <p:cNvPr id="35842" name="Object 4"/>
          <p:cNvGraphicFramePr>
            <a:graphicFrameLocks noChangeAspect="1"/>
          </p:cNvGraphicFramePr>
          <p:nvPr/>
        </p:nvGraphicFramePr>
        <p:xfrm>
          <a:off x="4572000" y="1981200"/>
          <a:ext cx="3949700" cy="3867150"/>
        </p:xfrm>
        <a:graphic>
          <a:graphicData uri="http://schemas.openxmlformats.org/presentationml/2006/ole">
            <mc:AlternateContent xmlns:mc="http://schemas.openxmlformats.org/markup-compatibility/2006">
              <mc:Choice xmlns:v="urn:schemas-microsoft-com:vml" Requires="v">
                <p:oleObj spid="_x0000_s1028" name="Visio" r:id="rId4" imgW="3569208" imgH="3494837" progId="">
                  <p:embed/>
                </p:oleObj>
              </mc:Choice>
              <mc:Fallback>
                <p:oleObj name="Visio" r:id="rId4" imgW="3569208" imgH="349483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81200"/>
                        <a:ext cx="3949700" cy="386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dirty="0"/>
              <a:t>Three Security Reports</a:t>
            </a:r>
          </a:p>
        </p:txBody>
      </p:sp>
      <p:sp>
        <p:nvSpPr>
          <p:cNvPr id="11267" name="Rectangle 3"/>
          <p:cNvSpPr>
            <a:spLocks noGrp="1" noChangeArrowheads="1"/>
          </p:cNvSpPr>
          <p:nvPr>
            <p:ph type="body" idx="1"/>
          </p:nvPr>
        </p:nvSpPr>
        <p:spPr>
          <a:xfrm>
            <a:off x="457200" y="1371600"/>
            <a:ext cx="8229600" cy="4724400"/>
          </a:xfrm>
        </p:spPr>
        <p:txBody>
          <a:bodyPr>
            <a:normAutofit lnSpcReduction="10000"/>
          </a:bodyPr>
          <a:lstStyle/>
          <a:p>
            <a:pPr eaLnBrk="1" hangingPunct="1">
              <a:lnSpc>
                <a:spcPct val="90000"/>
              </a:lnSpc>
            </a:pPr>
            <a:r>
              <a:rPr lang="en-US" dirty="0"/>
              <a:t>Trends:  Sans 2009 Top Cyber Security Threats</a:t>
            </a:r>
          </a:p>
          <a:p>
            <a:pPr marL="566738" lvl="1" indent="-219075" eaLnBrk="1" hangingPunct="1">
              <a:lnSpc>
                <a:spcPct val="90000"/>
              </a:lnSpc>
            </a:pPr>
            <a:r>
              <a:rPr lang="en-US" dirty="0"/>
              <a:t>September 2009</a:t>
            </a:r>
          </a:p>
          <a:p>
            <a:pPr marL="566738" lvl="1" indent="-219075" eaLnBrk="1" hangingPunct="1">
              <a:lnSpc>
                <a:spcPct val="90000"/>
              </a:lnSpc>
            </a:pPr>
            <a:r>
              <a:rPr lang="en-US" dirty="0">
                <a:hlinkClick r:id="rId3"/>
              </a:rPr>
              <a:t>http://www.sans.org/top-cyber-security-risks/</a:t>
            </a:r>
            <a:endParaRPr lang="en-US" dirty="0"/>
          </a:p>
          <a:p>
            <a:pPr lvl="1" eaLnBrk="1" hangingPunct="1">
              <a:lnSpc>
                <a:spcPct val="90000"/>
              </a:lnSpc>
            </a:pPr>
            <a:endParaRPr lang="en-US" dirty="0"/>
          </a:p>
          <a:p>
            <a:pPr eaLnBrk="1" hangingPunct="1">
              <a:lnSpc>
                <a:spcPct val="90000"/>
              </a:lnSpc>
            </a:pPr>
            <a:r>
              <a:rPr lang="en-US" dirty="0"/>
              <a:t>Intrusion Analysis:  </a:t>
            </a:r>
            <a:r>
              <a:rPr lang="en-US" dirty="0" err="1"/>
              <a:t>TrustWave</a:t>
            </a:r>
            <a:endParaRPr lang="en-US" dirty="0"/>
          </a:p>
          <a:p>
            <a:pPr marL="566738" lvl="1" indent="-219075" eaLnBrk="1" hangingPunct="1">
              <a:lnSpc>
                <a:spcPct val="90000"/>
              </a:lnSpc>
            </a:pPr>
            <a:r>
              <a:rPr lang="en-US" dirty="0"/>
              <a:t>January 2010 and April 2011</a:t>
            </a:r>
          </a:p>
          <a:p>
            <a:pPr marL="566738" lvl="1" indent="-219075" eaLnBrk="1" hangingPunct="1">
              <a:lnSpc>
                <a:spcPct val="90000"/>
              </a:lnSpc>
            </a:pPr>
            <a:r>
              <a:rPr lang="en-US" dirty="0">
                <a:hlinkClick r:id="rId4"/>
              </a:rPr>
              <a:t>https://www.trustwave.com/GSR</a:t>
            </a:r>
            <a:endParaRPr lang="en-US" dirty="0"/>
          </a:p>
          <a:p>
            <a:pPr lvl="1" eaLnBrk="1" hangingPunct="1">
              <a:lnSpc>
                <a:spcPct val="90000"/>
              </a:lnSpc>
            </a:pPr>
            <a:endParaRPr lang="en-US" dirty="0"/>
          </a:p>
          <a:p>
            <a:pPr eaLnBrk="1" hangingPunct="1">
              <a:lnSpc>
                <a:spcPct val="90000"/>
              </a:lnSpc>
            </a:pPr>
            <a:r>
              <a:rPr lang="en-US" dirty="0"/>
              <a:t>Intrusion Analysis:  Verizon Business Services</a:t>
            </a:r>
          </a:p>
          <a:p>
            <a:pPr lvl="1" indent="-395288" eaLnBrk="1" hangingPunct="1">
              <a:lnSpc>
                <a:spcPct val="90000"/>
              </a:lnSpc>
              <a:tabLst>
                <a:tab pos="566738" algn="l"/>
              </a:tabLst>
            </a:pPr>
            <a:r>
              <a:rPr lang="en-US" dirty="0"/>
              <a:t>July 2010 and April 2011</a:t>
            </a:r>
          </a:p>
          <a:p>
            <a:pPr lvl="1" indent="-395288" eaLnBrk="1" hangingPunct="1">
              <a:lnSpc>
                <a:spcPct val="90000"/>
              </a:lnSpc>
              <a:tabLst>
                <a:tab pos="566738" algn="l"/>
              </a:tabLst>
            </a:pPr>
            <a:r>
              <a:rPr lang="en-US" dirty="0">
                <a:hlinkClick r:id="rId5"/>
              </a:rPr>
              <a:t>http://securityblog.verizonbusiness.com/2011/04/19/2011-data-breach-investigations-report-released/</a:t>
            </a:r>
            <a:endParaRPr lang="en-US" dirty="0"/>
          </a:p>
          <a:p>
            <a:pPr lvl="1" eaLnBrk="1" hangingPunct="1">
              <a:lnSpc>
                <a:spcPct val="90000"/>
              </a:lnSpc>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US" dirty="0"/>
              <a:t>SANS – Client Side Vulnerabilities</a:t>
            </a:r>
          </a:p>
        </p:txBody>
      </p:sp>
      <p:sp>
        <p:nvSpPr>
          <p:cNvPr id="12291" name="Rectangle 3"/>
          <p:cNvSpPr>
            <a:spLocks noGrp="1" noChangeArrowheads="1"/>
          </p:cNvSpPr>
          <p:nvPr>
            <p:ph type="body" idx="1"/>
          </p:nvPr>
        </p:nvSpPr>
        <p:spPr>
          <a:xfrm>
            <a:off x="457200" y="1600201"/>
            <a:ext cx="8229600" cy="4267200"/>
          </a:xfrm>
        </p:spPr>
        <p:txBody>
          <a:bodyPr>
            <a:normAutofit/>
          </a:bodyPr>
          <a:lstStyle/>
          <a:p>
            <a:pPr eaLnBrk="1" hangingPunct="1"/>
            <a:r>
              <a:rPr lang="en-US" dirty="0"/>
              <a:t>Client side vulnerabilities</a:t>
            </a:r>
          </a:p>
          <a:p>
            <a:pPr marL="566738" lvl="1" indent="-219075" eaLnBrk="1" hangingPunct="1"/>
            <a:r>
              <a:rPr lang="en-US" dirty="0"/>
              <a:t>Missing operating system patches</a:t>
            </a:r>
          </a:p>
          <a:p>
            <a:pPr marL="566738" lvl="1" indent="-219075" eaLnBrk="1" hangingPunct="1"/>
            <a:r>
              <a:rPr lang="en-US" dirty="0"/>
              <a:t>Missing application patches	</a:t>
            </a:r>
          </a:p>
          <a:p>
            <a:pPr marL="798513" lvl="2" indent="-231775" eaLnBrk="1" hangingPunct="1"/>
            <a:r>
              <a:rPr lang="en-US" dirty="0"/>
              <a:t>Apple QuickTime</a:t>
            </a:r>
          </a:p>
          <a:p>
            <a:pPr marL="798513" lvl="2" indent="-231775" eaLnBrk="1" hangingPunct="1"/>
            <a:r>
              <a:rPr lang="en-US" dirty="0"/>
              <a:t>Java Vulnerabilities</a:t>
            </a:r>
          </a:p>
          <a:p>
            <a:pPr marL="798513" lvl="2" indent="-231775" eaLnBrk="1" hangingPunct="1"/>
            <a:r>
              <a:rPr lang="en-US" dirty="0"/>
              <a:t>MS Office Applications</a:t>
            </a:r>
          </a:p>
          <a:p>
            <a:pPr marL="798513" lvl="2" indent="-231775" eaLnBrk="1" hangingPunct="1"/>
            <a:r>
              <a:rPr lang="en-US" dirty="0"/>
              <a:t>Adobe Vulnerabilities (PDF, Flash, etc…)</a:t>
            </a:r>
          </a:p>
          <a:p>
            <a:pPr lvl="2" eaLnBrk="1" hangingPunct="1"/>
            <a:endParaRPr lang="en-US" dirty="0"/>
          </a:p>
          <a:p>
            <a:pPr eaLnBrk="1" hangingPunct="1"/>
            <a:r>
              <a:rPr lang="en-US" dirty="0"/>
              <a:t>Objective is to get the users to “Open the door”</a:t>
            </a:r>
          </a:p>
        </p:txBody>
      </p:sp>
      <p:pic>
        <p:nvPicPr>
          <p:cNvPr id="12292" name="Picture 5" descr="j0195384"/>
          <p:cNvPicPr>
            <a:picLocks noChangeAspect="1" noChangeArrowheads="1"/>
          </p:cNvPicPr>
          <p:nvPr/>
        </p:nvPicPr>
        <p:blipFill>
          <a:blip r:embed="rId2" cstate="print"/>
          <a:srcRect/>
          <a:stretch>
            <a:fillRect/>
          </a:stretch>
        </p:blipFill>
        <p:spPr bwMode="auto">
          <a:xfrm>
            <a:off x="6858000" y="1752600"/>
            <a:ext cx="1795462" cy="1833562"/>
          </a:xfrm>
          <a:prstGeom prst="rect">
            <a:avLst/>
          </a:prstGeom>
          <a:noFill/>
          <a:ln w="9525">
            <a:noFill/>
            <a:miter lim="800000"/>
            <a:headEnd/>
            <a:tailEnd/>
          </a:ln>
        </p:spPr>
      </p:pic>
      <p:sp>
        <p:nvSpPr>
          <p:cNvPr id="16390" name="Line 6"/>
          <p:cNvSpPr>
            <a:spLocks noChangeShapeType="1"/>
          </p:cNvSpPr>
          <p:nvPr/>
        </p:nvSpPr>
        <p:spPr bwMode="auto">
          <a:xfrm>
            <a:off x="4953000" y="1905000"/>
            <a:ext cx="2044700" cy="279400"/>
          </a:xfrm>
          <a:prstGeom prst="line">
            <a:avLst/>
          </a:prstGeom>
          <a:noFill/>
          <a:ln w="76200">
            <a:solidFill>
              <a:srgbClr val="FF0000"/>
            </a:solidFill>
            <a:round/>
            <a:headEnd/>
            <a:tailEnd type="triangle" w="med" len="med"/>
          </a:ln>
        </p:spPr>
        <p:txBody>
          <a:bodyPr/>
          <a:lstStyle/>
          <a:p>
            <a:endParaRPr lang="en-US" sz="2400" i="1">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1+#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l" eaLnBrk="1" hangingPunct="1"/>
            <a:r>
              <a:rPr lang="en-US" dirty="0" err="1"/>
              <a:t>TrustWave</a:t>
            </a:r>
            <a:r>
              <a:rPr lang="en-US" dirty="0"/>
              <a:t> – Intrusion Analysis Report</a:t>
            </a:r>
          </a:p>
        </p:txBody>
      </p:sp>
      <p:pic>
        <p:nvPicPr>
          <p:cNvPr id="14339" name="Picture 4"/>
          <p:cNvPicPr>
            <a:picLocks noChangeAspect="1" noChangeArrowheads="1"/>
          </p:cNvPicPr>
          <p:nvPr/>
        </p:nvPicPr>
        <p:blipFill>
          <a:blip r:embed="rId2" cstate="print"/>
          <a:srcRect l="23593" t="37250" r="15625" b="18500"/>
          <a:stretch>
            <a:fillRect/>
          </a:stretch>
        </p:blipFill>
        <p:spPr bwMode="auto">
          <a:xfrm>
            <a:off x="133350" y="1986681"/>
            <a:ext cx="8324850" cy="3788644"/>
          </a:xfrm>
          <a:prstGeom prst="rect">
            <a:avLst/>
          </a:prstGeom>
          <a:noFill/>
          <a:ln w="9525">
            <a:noFill/>
            <a:miter lim="800000"/>
            <a:headEnd/>
            <a:tailEnd/>
          </a:ln>
        </p:spPr>
      </p:pic>
      <p:sp>
        <p:nvSpPr>
          <p:cNvPr id="14340" name="Rectangle 3"/>
          <p:cNvSpPr>
            <a:spLocks noGrp="1" noChangeArrowheads="1"/>
          </p:cNvSpPr>
          <p:nvPr>
            <p:ph type="body" idx="1"/>
          </p:nvPr>
        </p:nvSpPr>
        <p:spPr>
          <a:xfrm>
            <a:off x="304800" y="1295400"/>
            <a:ext cx="5822950" cy="584200"/>
          </a:xfrm>
        </p:spPr>
        <p:txBody>
          <a:bodyPr/>
          <a:lstStyle/>
          <a:p>
            <a:pPr eaLnBrk="1" hangingPunct="1">
              <a:lnSpc>
                <a:spcPct val="90000"/>
              </a:lnSpc>
              <a:buFontTx/>
              <a:buNone/>
            </a:pPr>
            <a:r>
              <a:rPr lang="en-US" dirty="0"/>
              <a:t>Top Methods of Entry Included:</a:t>
            </a:r>
          </a:p>
        </p:txBody>
      </p:sp>
      <p:sp>
        <p:nvSpPr>
          <p:cNvPr id="14341" name="Rectangle 7"/>
          <p:cNvSpPr>
            <a:spLocks noChangeArrowheads="1"/>
          </p:cNvSpPr>
          <p:nvPr/>
        </p:nvSpPr>
        <p:spPr bwMode="auto">
          <a:xfrm>
            <a:off x="2743200" y="3276600"/>
            <a:ext cx="5959475" cy="2571749"/>
          </a:xfrm>
          <a:prstGeom prst="rect">
            <a:avLst/>
          </a:prstGeom>
          <a:solidFill>
            <a:srgbClr val="FFFF99"/>
          </a:solidFill>
          <a:ln w="9525">
            <a:noFill/>
            <a:miter lim="800000"/>
            <a:headEnd/>
            <a:tailEnd/>
          </a:ln>
        </p:spPr>
        <p:txBody>
          <a:bodyPr/>
          <a:lstStyle/>
          <a:p>
            <a:pPr marL="342900" indent="-342900">
              <a:lnSpc>
                <a:spcPct val="90000"/>
              </a:lnSpc>
              <a:spcBef>
                <a:spcPct val="20000"/>
              </a:spcBef>
            </a:pPr>
            <a:r>
              <a:rPr lang="en-US" sz="2400" dirty="0">
                <a:solidFill>
                  <a:srgbClr val="000000"/>
                </a:solidFill>
                <a:cs typeface="+mn-cs"/>
              </a:rPr>
              <a:t>Top Methods of Entry Included:</a:t>
            </a:r>
          </a:p>
          <a:p>
            <a:pPr marL="342900" indent="-342900">
              <a:lnSpc>
                <a:spcPct val="90000"/>
              </a:lnSpc>
              <a:spcBef>
                <a:spcPts val="600"/>
              </a:spcBef>
              <a:buFontTx/>
              <a:buChar char="•"/>
            </a:pPr>
            <a:r>
              <a:rPr lang="en-US" dirty="0">
                <a:solidFill>
                  <a:srgbClr val="000000"/>
                </a:solidFill>
                <a:cs typeface="+mn-cs"/>
              </a:rPr>
              <a:t>Remote Access Applications [45%]</a:t>
            </a:r>
          </a:p>
          <a:p>
            <a:pPr marL="742950" lvl="1" indent="-285750">
              <a:lnSpc>
                <a:spcPct val="90000"/>
              </a:lnSpc>
              <a:spcBef>
                <a:spcPts val="600"/>
              </a:spcBef>
              <a:buFont typeface="Wingdings" pitchFamily="2" charset="2"/>
              <a:buChar char="Ø"/>
            </a:pPr>
            <a:r>
              <a:rPr lang="en-US" sz="1600" b="1" dirty="0">
                <a:solidFill>
                  <a:srgbClr val="005595"/>
                </a:solidFill>
                <a:cs typeface="+mn-cs"/>
              </a:rPr>
              <a:t>Default vendor supplied or weak passwords [90%]</a:t>
            </a:r>
          </a:p>
          <a:p>
            <a:pPr marL="342900" indent="-342900">
              <a:lnSpc>
                <a:spcPct val="90000"/>
              </a:lnSpc>
              <a:spcBef>
                <a:spcPts val="600"/>
              </a:spcBef>
              <a:buFontTx/>
              <a:buChar char="•"/>
            </a:pPr>
            <a:r>
              <a:rPr lang="en-US" dirty="0">
                <a:solidFill>
                  <a:srgbClr val="000000"/>
                </a:solidFill>
                <a:cs typeface="+mn-cs"/>
              </a:rPr>
              <a:t>3</a:t>
            </a:r>
            <a:r>
              <a:rPr lang="en-US" baseline="30000" dirty="0">
                <a:solidFill>
                  <a:srgbClr val="000000"/>
                </a:solidFill>
                <a:cs typeface="+mn-cs"/>
              </a:rPr>
              <a:t>rd</a:t>
            </a:r>
            <a:r>
              <a:rPr lang="en-US" dirty="0">
                <a:solidFill>
                  <a:srgbClr val="000000"/>
                </a:solidFill>
                <a:cs typeface="+mn-cs"/>
              </a:rPr>
              <a:t> Party Connections [42%]</a:t>
            </a:r>
          </a:p>
          <a:p>
            <a:pPr marL="742950" lvl="1" indent="-285750">
              <a:lnSpc>
                <a:spcPct val="90000"/>
              </a:lnSpc>
              <a:spcBef>
                <a:spcPts val="600"/>
              </a:spcBef>
              <a:buFont typeface="Tahoma" pitchFamily="34" charset="0"/>
              <a:buChar char="–"/>
            </a:pPr>
            <a:r>
              <a:rPr lang="en-US" sz="1400" dirty="0">
                <a:solidFill>
                  <a:srgbClr val="000000"/>
                </a:solidFill>
                <a:cs typeface="+mn-cs"/>
              </a:rPr>
              <a:t>MPLS, ATM, frame relay</a:t>
            </a:r>
          </a:p>
          <a:p>
            <a:pPr marL="342900" indent="-342900">
              <a:lnSpc>
                <a:spcPct val="90000"/>
              </a:lnSpc>
              <a:spcBef>
                <a:spcPts val="600"/>
              </a:spcBef>
              <a:buFontTx/>
              <a:buChar char="•"/>
            </a:pPr>
            <a:r>
              <a:rPr lang="en-US" dirty="0">
                <a:solidFill>
                  <a:srgbClr val="000000"/>
                </a:solidFill>
                <a:cs typeface="+mn-cs"/>
              </a:rPr>
              <a:t>SQL Injection [6%]</a:t>
            </a:r>
          </a:p>
          <a:p>
            <a:pPr marL="742950" lvl="1" indent="-285750">
              <a:lnSpc>
                <a:spcPct val="90000"/>
              </a:lnSpc>
              <a:spcBef>
                <a:spcPts val="600"/>
              </a:spcBef>
              <a:buFont typeface="Tahoma" pitchFamily="34" charset="0"/>
              <a:buChar char="–"/>
            </a:pPr>
            <a:r>
              <a:rPr lang="en-US" sz="1400" dirty="0">
                <a:solidFill>
                  <a:srgbClr val="000000"/>
                </a:solidFill>
                <a:cs typeface="+mn-cs"/>
              </a:rPr>
              <a:t>Web application compromises [90%]</a:t>
            </a:r>
          </a:p>
          <a:p>
            <a:pPr marL="342900" indent="-342900">
              <a:lnSpc>
                <a:spcPct val="90000"/>
              </a:lnSpc>
              <a:spcBef>
                <a:spcPts val="600"/>
              </a:spcBef>
              <a:buFontTx/>
              <a:buChar char="•"/>
            </a:pPr>
            <a:r>
              <a:rPr lang="en-US" dirty="0">
                <a:solidFill>
                  <a:srgbClr val="000000"/>
                </a:solidFill>
                <a:cs typeface="+mn-cs"/>
              </a:rPr>
              <a:t>Exposed Services [4%]</a:t>
            </a:r>
          </a:p>
        </p:txBody>
      </p:sp>
      <p:sp>
        <p:nvSpPr>
          <p:cNvPr id="136200" name="Oval 8"/>
          <p:cNvSpPr>
            <a:spLocks noChangeArrowheads="1"/>
          </p:cNvSpPr>
          <p:nvPr/>
        </p:nvSpPr>
        <p:spPr bwMode="auto">
          <a:xfrm>
            <a:off x="0" y="1905001"/>
            <a:ext cx="8940800" cy="1295400"/>
          </a:xfrm>
          <a:prstGeom prst="ellipse">
            <a:avLst/>
          </a:prstGeom>
          <a:noFill/>
          <a:ln w="57150" algn="ctr">
            <a:solidFill>
              <a:srgbClr val="FF0000"/>
            </a:solidFill>
            <a:round/>
            <a:headEnd/>
            <a:tailEnd/>
          </a:ln>
        </p:spPr>
        <p:txBody>
          <a:bodyPr wrap="none" anchor="ctr"/>
          <a:lstStyle/>
          <a:p>
            <a:endParaRPr lang="en-US" sz="2400" i="1">
              <a:solidFill>
                <a:srgbClr val="000000"/>
              </a:solidFill>
              <a:cs typeface="+mn-cs"/>
            </a:endParaRPr>
          </a:p>
        </p:txBody>
      </p:sp>
      <p:sp>
        <p:nvSpPr>
          <p:cNvPr id="136202" name="Oval 10"/>
          <p:cNvSpPr>
            <a:spLocks noChangeArrowheads="1"/>
          </p:cNvSpPr>
          <p:nvPr/>
        </p:nvSpPr>
        <p:spPr bwMode="auto">
          <a:xfrm>
            <a:off x="2811463" y="3778250"/>
            <a:ext cx="5646737" cy="717550"/>
          </a:xfrm>
          <a:prstGeom prst="ellipse">
            <a:avLst/>
          </a:prstGeom>
          <a:noFill/>
          <a:ln w="57150" algn="ctr">
            <a:solidFill>
              <a:srgbClr val="FF0000"/>
            </a:solidFill>
            <a:round/>
            <a:headEnd/>
            <a:tailEnd/>
          </a:ln>
        </p:spPr>
        <p:txBody>
          <a:bodyPr wrap="none" anchor="ctr"/>
          <a:lstStyle/>
          <a:p>
            <a:endParaRPr lang="en-US" sz="2400" i="1">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6200"/>
                                        </p:tgtEl>
                                        <p:attrNameLst>
                                          <p:attrName>style.visibility</p:attrName>
                                        </p:attrNameLst>
                                      </p:cBhvr>
                                      <p:to>
                                        <p:strVal val="visible"/>
                                      </p:to>
                                    </p:set>
                                    <p:anim calcmode="lin" valueType="num">
                                      <p:cBhvr additive="base">
                                        <p:cTn id="7" dur="500" fill="hold"/>
                                        <p:tgtEl>
                                          <p:spTgt spid="136200"/>
                                        </p:tgtEl>
                                        <p:attrNameLst>
                                          <p:attrName>ppt_x</p:attrName>
                                        </p:attrNameLst>
                                      </p:cBhvr>
                                      <p:tavLst>
                                        <p:tav tm="0">
                                          <p:val>
                                            <p:strVal val="1+#ppt_w/2"/>
                                          </p:val>
                                        </p:tav>
                                        <p:tav tm="100000">
                                          <p:val>
                                            <p:strVal val="#ppt_x"/>
                                          </p:val>
                                        </p:tav>
                                      </p:tavLst>
                                    </p:anim>
                                    <p:anim calcmode="lin" valueType="num">
                                      <p:cBhvr additive="base">
                                        <p:cTn id="8" dur="500" fill="hold"/>
                                        <p:tgtEl>
                                          <p:spTgt spid="1362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6202"/>
                                        </p:tgtEl>
                                        <p:attrNameLst>
                                          <p:attrName>style.visibility</p:attrName>
                                        </p:attrNameLst>
                                      </p:cBhvr>
                                      <p:to>
                                        <p:strVal val="visible"/>
                                      </p:to>
                                    </p:set>
                                    <p:anim calcmode="lin" valueType="num">
                                      <p:cBhvr additive="base">
                                        <p:cTn id="13" dur="500" fill="hold"/>
                                        <p:tgtEl>
                                          <p:spTgt spid="136202"/>
                                        </p:tgtEl>
                                        <p:attrNameLst>
                                          <p:attrName>ppt_x</p:attrName>
                                        </p:attrNameLst>
                                      </p:cBhvr>
                                      <p:tavLst>
                                        <p:tav tm="0">
                                          <p:val>
                                            <p:strVal val="1+#ppt_w/2"/>
                                          </p:val>
                                        </p:tav>
                                        <p:tav tm="100000">
                                          <p:val>
                                            <p:strVal val="#ppt_x"/>
                                          </p:val>
                                        </p:tav>
                                      </p:tavLst>
                                    </p:anim>
                                    <p:anim calcmode="lin" valueType="num">
                                      <p:cBhvr additive="base">
                                        <p:cTn id="14" dur="500" fill="hold"/>
                                        <p:tgtEl>
                                          <p:spTgt spid="136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p:bldP spid="1362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dirty="0"/>
              <a:t>Verizon 2010 and 2011</a:t>
            </a:r>
          </a:p>
        </p:txBody>
      </p:sp>
      <p:sp>
        <p:nvSpPr>
          <p:cNvPr id="18435" name="Rectangle 3"/>
          <p:cNvSpPr>
            <a:spLocks noGrp="1" noChangeArrowheads="1"/>
          </p:cNvSpPr>
          <p:nvPr>
            <p:ph type="body" idx="1"/>
          </p:nvPr>
        </p:nvSpPr>
        <p:spPr/>
        <p:txBody>
          <a:bodyPr/>
          <a:lstStyle/>
          <a:p>
            <a:pPr eaLnBrk="1" hangingPunct="1"/>
            <a:endParaRPr lang="en-US"/>
          </a:p>
        </p:txBody>
      </p:sp>
      <p:pic>
        <p:nvPicPr>
          <p:cNvPr id="184329" name="Picture 9"/>
          <p:cNvPicPr>
            <a:picLocks noChangeAspect="1" noChangeArrowheads="1"/>
          </p:cNvPicPr>
          <p:nvPr/>
        </p:nvPicPr>
        <p:blipFill>
          <a:blip r:embed="rId2" cstate="print"/>
          <a:srcRect l="41406" t="49001" r="34688" b="17751"/>
          <a:stretch>
            <a:fillRect/>
          </a:stretch>
        </p:blipFill>
        <p:spPr bwMode="auto">
          <a:xfrm>
            <a:off x="228600" y="1524000"/>
            <a:ext cx="4233862" cy="3679825"/>
          </a:xfrm>
          <a:prstGeom prst="rect">
            <a:avLst/>
          </a:prstGeom>
          <a:noFill/>
          <a:ln w="9525" algn="ctr">
            <a:noFill/>
            <a:miter lim="800000"/>
            <a:headEnd/>
            <a:tailEnd/>
          </a:ln>
        </p:spPr>
      </p:pic>
      <p:sp>
        <p:nvSpPr>
          <p:cNvPr id="8" name="Oval 10"/>
          <p:cNvSpPr>
            <a:spLocks noChangeArrowheads="1"/>
          </p:cNvSpPr>
          <p:nvPr/>
        </p:nvSpPr>
        <p:spPr bwMode="auto">
          <a:xfrm>
            <a:off x="290513" y="2438400"/>
            <a:ext cx="4208462" cy="566737"/>
          </a:xfrm>
          <a:prstGeom prst="ellipse">
            <a:avLst/>
          </a:prstGeom>
          <a:noFill/>
          <a:ln w="57150" algn="ctr">
            <a:solidFill>
              <a:srgbClr val="FF0000"/>
            </a:solidFill>
            <a:round/>
            <a:headEnd/>
            <a:tailEnd/>
          </a:ln>
        </p:spPr>
        <p:txBody>
          <a:bodyPr wrap="none" anchor="ctr"/>
          <a:lstStyle/>
          <a:p>
            <a:endParaRPr lang="en-US" sz="2400" i="1">
              <a:solidFill>
                <a:srgbClr val="000000"/>
              </a:solidFill>
              <a:cs typeface="+mn-cs"/>
            </a:endParaRPr>
          </a:p>
        </p:txBody>
      </p:sp>
      <p:sp>
        <p:nvSpPr>
          <p:cNvPr id="9" name="Oval 10"/>
          <p:cNvSpPr>
            <a:spLocks noChangeArrowheads="1"/>
          </p:cNvSpPr>
          <p:nvPr/>
        </p:nvSpPr>
        <p:spPr bwMode="auto">
          <a:xfrm>
            <a:off x="246063" y="3860800"/>
            <a:ext cx="3978275" cy="609600"/>
          </a:xfrm>
          <a:prstGeom prst="ellipse">
            <a:avLst/>
          </a:prstGeom>
          <a:noFill/>
          <a:ln w="57150" algn="ctr">
            <a:solidFill>
              <a:srgbClr val="FF0000"/>
            </a:solidFill>
            <a:round/>
            <a:headEnd/>
            <a:tailEnd/>
          </a:ln>
        </p:spPr>
        <p:txBody>
          <a:bodyPr wrap="none" anchor="ctr"/>
          <a:lstStyle/>
          <a:p>
            <a:endParaRPr lang="en-US" sz="2400" i="1">
              <a:solidFill>
                <a:srgbClr val="000000"/>
              </a:solidFill>
              <a:cs typeface="+mn-cs"/>
            </a:endParaRPr>
          </a:p>
        </p:txBody>
      </p:sp>
      <p:pic>
        <p:nvPicPr>
          <p:cNvPr id="10" name="Picture 7"/>
          <p:cNvPicPr>
            <a:picLocks noChangeAspect="1" noChangeArrowheads="1"/>
          </p:cNvPicPr>
          <p:nvPr/>
        </p:nvPicPr>
        <p:blipFill>
          <a:blip r:embed="rId3" cstate="print"/>
          <a:srcRect l="14937" t="24921" r="62067" b="11333"/>
          <a:stretch>
            <a:fillRect/>
          </a:stretch>
        </p:blipFill>
        <p:spPr bwMode="auto">
          <a:xfrm>
            <a:off x="3124200" y="1295400"/>
            <a:ext cx="5588000" cy="4584954"/>
          </a:xfrm>
          <a:prstGeom prst="rect">
            <a:avLst/>
          </a:prstGeom>
          <a:noFill/>
          <a:ln w="9525" algn="ctr">
            <a:solidFill>
              <a:srgbClr val="FF0000"/>
            </a:solidFill>
            <a:miter lim="800000"/>
            <a:headEnd/>
            <a:tailEnd/>
          </a:ln>
        </p:spPr>
      </p:pic>
      <p:sp>
        <p:nvSpPr>
          <p:cNvPr id="11" name="Oval 10"/>
          <p:cNvSpPr>
            <a:spLocks noChangeArrowheads="1"/>
          </p:cNvSpPr>
          <p:nvPr/>
        </p:nvSpPr>
        <p:spPr bwMode="auto">
          <a:xfrm>
            <a:off x="3028950" y="4114800"/>
            <a:ext cx="3092450" cy="363538"/>
          </a:xfrm>
          <a:prstGeom prst="ellipse">
            <a:avLst/>
          </a:prstGeom>
          <a:noFill/>
          <a:ln w="57150" algn="ctr">
            <a:solidFill>
              <a:srgbClr val="FF0000"/>
            </a:solidFill>
            <a:round/>
            <a:headEnd/>
            <a:tailEnd/>
          </a:ln>
        </p:spPr>
        <p:txBody>
          <a:bodyPr wrap="none" anchor="ctr"/>
          <a:lstStyle/>
          <a:p>
            <a:endParaRPr lang="en-US" sz="2400" i="1">
              <a:solidFill>
                <a:srgbClr val="000000"/>
              </a:solidFill>
              <a:cs typeface="+mn-cs"/>
            </a:endParaRPr>
          </a:p>
        </p:txBody>
      </p:sp>
      <p:sp>
        <p:nvSpPr>
          <p:cNvPr id="12" name="Oval 10"/>
          <p:cNvSpPr>
            <a:spLocks noChangeArrowheads="1"/>
          </p:cNvSpPr>
          <p:nvPr/>
        </p:nvSpPr>
        <p:spPr bwMode="auto">
          <a:xfrm>
            <a:off x="2971800" y="4989513"/>
            <a:ext cx="3295650" cy="420687"/>
          </a:xfrm>
          <a:prstGeom prst="ellipse">
            <a:avLst/>
          </a:prstGeom>
          <a:noFill/>
          <a:ln w="57150" algn="ctr">
            <a:solidFill>
              <a:srgbClr val="FF0000"/>
            </a:solidFill>
            <a:round/>
            <a:headEnd/>
            <a:tailEnd/>
          </a:ln>
        </p:spPr>
        <p:txBody>
          <a:bodyPr wrap="none" anchor="ctr"/>
          <a:lstStyle/>
          <a:p>
            <a:endParaRPr lang="en-US" sz="2400" i="1">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9"/>
                                        </p:tgtEl>
                                        <p:attrNameLst>
                                          <p:attrName>style.visibility</p:attrName>
                                        </p:attrNameLst>
                                      </p:cBhvr>
                                      <p:to>
                                        <p:strVal val="visible"/>
                                      </p:to>
                                    </p:set>
                                    <p:anim calcmode="lin" valueType="num">
                                      <p:cBhvr additive="base">
                                        <p:cTn id="7" dur="500" fill="hold"/>
                                        <p:tgtEl>
                                          <p:spTgt spid="184329"/>
                                        </p:tgtEl>
                                        <p:attrNameLst>
                                          <p:attrName>ppt_x</p:attrName>
                                        </p:attrNameLst>
                                      </p:cBhvr>
                                      <p:tavLst>
                                        <p:tav tm="0">
                                          <p:val>
                                            <p:strVal val="#ppt_x"/>
                                          </p:val>
                                        </p:tav>
                                        <p:tav tm="100000">
                                          <p:val>
                                            <p:strVal val="#ppt_x"/>
                                          </p:val>
                                        </p:tav>
                                      </p:tavLst>
                                    </p:anim>
                                    <p:anim calcmode="lin" valueType="num">
                                      <p:cBhvr additive="base">
                                        <p:cTn id="8"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Network Security – Trends &amp; Implications</a:t>
            </a:r>
          </a:p>
        </p:txBody>
      </p:sp>
      <p:sp>
        <p:nvSpPr>
          <p:cNvPr id="15363" name="Content Placeholder 2"/>
          <p:cNvSpPr>
            <a:spLocks noGrp="1"/>
          </p:cNvSpPr>
          <p:nvPr>
            <p:ph idx="4294967295"/>
          </p:nvPr>
        </p:nvSpPr>
        <p:spPr>
          <a:xfrm>
            <a:off x="927100" y="1803400"/>
            <a:ext cx="7315200" cy="901700"/>
          </a:xfrm>
        </p:spPr>
        <p:txBody>
          <a:bodyPr/>
          <a:lstStyle/>
          <a:p>
            <a:pPr eaLnBrk="1" hangingPunct="1">
              <a:buFontTx/>
              <a:buNone/>
            </a:pPr>
            <a:r>
              <a:rPr lang="en-US"/>
              <a:t>	</a:t>
            </a:r>
            <a:r>
              <a:rPr lang="en-US">
                <a:latin typeface="Times New Roman" pitchFamily="18" charset="0"/>
              </a:rPr>
              <a:t>Statistics on Data Breaches:</a:t>
            </a:r>
          </a:p>
        </p:txBody>
      </p:sp>
      <p:sp>
        <p:nvSpPr>
          <p:cNvPr id="15364" name="Rectangle 5"/>
          <p:cNvSpPr>
            <a:spLocks noChangeArrowheads="1"/>
          </p:cNvSpPr>
          <p:nvPr/>
        </p:nvSpPr>
        <p:spPr bwMode="auto">
          <a:xfrm>
            <a:off x="1955800" y="2794000"/>
            <a:ext cx="5219700" cy="1938338"/>
          </a:xfrm>
          <a:prstGeom prst="rect">
            <a:avLst/>
          </a:prstGeom>
          <a:noFill/>
          <a:ln w="9525">
            <a:noFill/>
            <a:miter lim="800000"/>
            <a:headEnd/>
            <a:tailEnd/>
          </a:ln>
        </p:spPr>
        <p:txBody>
          <a:bodyPr>
            <a:spAutoFit/>
          </a:bodyPr>
          <a:lstStyle/>
          <a:p>
            <a:r>
              <a:rPr lang="en-US" b="1"/>
              <a:t>73% </a:t>
            </a:r>
            <a:r>
              <a:rPr lang="en-US"/>
              <a:t>resulted from external sources</a:t>
            </a:r>
          </a:p>
          <a:p>
            <a:r>
              <a:rPr lang="en-US" b="1"/>
              <a:t>18% </a:t>
            </a:r>
            <a:r>
              <a:rPr lang="en-US"/>
              <a:t>were caused by insiders</a:t>
            </a:r>
          </a:p>
          <a:p>
            <a:r>
              <a:rPr lang="en-US"/>
              <a:t> - - - - </a:t>
            </a:r>
          </a:p>
          <a:p>
            <a:r>
              <a:rPr lang="en-US" b="1"/>
              <a:t>39% </a:t>
            </a:r>
            <a:r>
              <a:rPr lang="en-US"/>
              <a:t>implicated business partners</a:t>
            </a:r>
          </a:p>
          <a:p>
            <a:r>
              <a:rPr lang="en-US" b="1"/>
              <a:t>30% </a:t>
            </a:r>
            <a:r>
              <a:rPr lang="en-US"/>
              <a:t>involved multiple parties</a:t>
            </a:r>
          </a:p>
        </p:txBody>
      </p:sp>
      <p:sp>
        <p:nvSpPr>
          <p:cNvPr id="15365" name="Rectangle 6"/>
          <p:cNvSpPr>
            <a:spLocks noChangeArrowheads="1"/>
          </p:cNvSpPr>
          <p:nvPr/>
        </p:nvSpPr>
        <p:spPr bwMode="auto">
          <a:xfrm>
            <a:off x="2743200" y="5448300"/>
            <a:ext cx="5740400" cy="738188"/>
          </a:xfrm>
          <a:prstGeom prst="rect">
            <a:avLst/>
          </a:prstGeom>
          <a:noFill/>
          <a:ln w="9525">
            <a:noFill/>
            <a:miter lim="800000"/>
            <a:headEnd/>
            <a:tailEnd/>
          </a:ln>
        </p:spPr>
        <p:txBody>
          <a:bodyPr>
            <a:spAutoFit/>
          </a:bodyPr>
          <a:lstStyle/>
          <a:p>
            <a:pPr algn="r"/>
            <a:r>
              <a:rPr lang="en-US"/>
              <a:t>- </a:t>
            </a:r>
            <a:r>
              <a:rPr lang="en-US" sz="1800"/>
              <a:t>2008 Data Breach Investigations Report conducted by The Verizon Business Risk Team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a:t>Insider Threats and Risks</a:t>
            </a:r>
          </a:p>
        </p:txBody>
      </p:sp>
      <p:graphicFrame>
        <p:nvGraphicFramePr>
          <p:cNvPr id="1026" name="Object 2"/>
          <p:cNvGraphicFramePr>
            <a:graphicFrameLocks noChangeAspect="1"/>
          </p:cNvGraphicFramePr>
          <p:nvPr/>
        </p:nvGraphicFramePr>
        <p:xfrm>
          <a:off x="914400" y="2032000"/>
          <a:ext cx="7289800" cy="3609975"/>
        </p:xfrm>
        <a:graphic>
          <a:graphicData uri="http://schemas.openxmlformats.org/presentationml/2006/ole">
            <mc:AlternateContent xmlns:mc="http://schemas.openxmlformats.org/markup-compatibility/2006">
              <mc:Choice xmlns:v="urn:schemas-microsoft-com:vml" Requires="v">
                <p:oleObj spid="_x0000_s2052" r:id="rId3" imgW="7291448" imgH="3615241" progId="Excel.Sheet.8">
                  <p:embed/>
                </p:oleObj>
              </mc:Choice>
              <mc:Fallback>
                <p:oleObj r:id="rId3" imgW="7291448" imgH="3615241"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32000"/>
                        <a:ext cx="7289800" cy="360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Content Placeholder 2"/>
          <p:cNvSpPr>
            <a:spLocks noGrp="1"/>
          </p:cNvSpPr>
          <p:nvPr>
            <p:ph idx="4294967295"/>
          </p:nvPr>
        </p:nvSpPr>
        <p:spPr>
          <a:xfrm>
            <a:off x="419100" y="1168400"/>
            <a:ext cx="8318500" cy="838200"/>
          </a:xfrm>
        </p:spPr>
        <p:txBody>
          <a:bodyPr/>
          <a:lstStyle/>
          <a:p>
            <a:pPr eaLnBrk="1" hangingPunct="1">
              <a:buFontTx/>
              <a:buNone/>
            </a:pPr>
            <a:r>
              <a:rPr lang="en-US"/>
              <a:t>	</a:t>
            </a:r>
            <a:r>
              <a:rPr lang="en-US" sz="1800"/>
              <a:t>While ‘attacks’ and breach attempts as a percentage of attempts are trending towards external factors, the depth of attacks from insiders are generally of greater impact:</a:t>
            </a:r>
            <a:endParaRPr lang="en-US" sz="1800">
              <a:latin typeface="Times New Roman" pitchFamily="18" charset="0"/>
            </a:endParaRPr>
          </a:p>
        </p:txBody>
      </p:sp>
      <p:sp>
        <p:nvSpPr>
          <p:cNvPr id="1029" name="Rectangle 5"/>
          <p:cNvSpPr>
            <a:spLocks noChangeArrowheads="1"/>
          </p:cNvSpPr>
          <p:nvPr/>
        </p:nvSpPr>
        <p:spPr bwMode="auto">
          <a:xfrm>
            <a:off x="1676400" y="5499100"/>
            <a:ext cx="6400800" cy="892175"/>
          </a:xfrm>
          <a:prstGeom prst="rect">
            <a:avLst/>
          </a:prstGeom>
          <a:noFill/>
          <a:ln w="9525">
            <a:noFill/>
            <a:miter lim="800000"/>
            <a:headEnd/>
            <a:tailEnd/>
          </a:ln>
        </p:spPr>
        <p:txBody>
          <a:bodyPr>
            <a:spAutoFit/>
          </a:bodyPr>
          <a:lstStyle/>
          <a:p>
            <a:r>
              <a:rPr lang="en-US" sz="1600"/>
              <a:t>Median Number of Records Compromised</a:t>
            </a:r>
          </a:p>
          <a:p>
            <a:endParaRPr lang="en-US" sz="800"/>
          </a:p>
          <a:p>
            <a:pPr algn="r">
              <a:buFontTx/>
              <a:buChar char="-"/>
            </a:pPr>
            <a:r>
              <a:rPr lang="en-US" sz="1400"/>
              <a:t>2008 Data Breach Investigations Report conducted by </a:t>
            </a:r>
          </a:p>
          <a:p>
            <a:pPr algn="r">
              <a:buFontTx/>
              <a:buChar char="-"/>
            </a:pPr>
            <a:r>
              <a:rPr lang="en-US" sz="1400"/>
              <a:t>The Verizon Business Risk Team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t>How do hackers and fraudsters break in?</a:t>
            </a:r>
          </a:p>
        </p:txBody>
      </p:sp>
      <p:sp>
        <p:nvSpPr>
          <p:cNvPr id="2052" name="Content Placeholder 2"/>
          <p:cNvSpPr>
            <a:spLocks noGrp="1"/>
          </p:cNvSpPr>
          <p:nvPr>
            <p:ph idx="4294967295"/>
          </p:nvPr>
        </p:nvSpPr>
        <p:spPr>
          <a:xfrm>
            <a:off x="723900" y="1168400"/>
            <a:ext cx="7315200" cy="685800"/>
          </a:xfrm>
        </p:spPr>
        <p:txBody>
          <a:bodyPr/>
          <a:lstStyle/>
          <a:p>
            <a:pPr eaLnBrk="1" hangingPunct="1">
              <a:buFontTx/>
              <a:buNone/>
            </a:pPr>
            <a:r>
              <a:rPr lang="en-US"/>
              <a:t>	</a:t>
            </a:r>
            <a:r>
              <a:rPr lang="en-US">
                <a:latin typeface="Times New Roman" pitchFamily="18" charset="0"/>
              </a:rPr>
              <a:t>The common internal sources of IT Fraud:</a:t>
            </a:r>
          </a:p>
        </p:txBody>
      </p:sp>
      <p:sp>
        <p:nvSpPr>
          <p:cNvPr id="2053" name="Rectangle 5"/>
          <p:cNvSpPr>
            <a:spLocks noChangeArrowheads="1"/>
          </p:cNvSpPr>
          <p:nvPr/>
        </p:nvSpPr>
        <p:spPr bwMode="auto">
          <a:xfrm>
            <a:off x="2019300" y="5435600"/>
            <a:ext cx="6400800" cy="830263"/>
          </a:xfrm>
          <a:prstGeom prst="rect">
            <a:avLst/>
          </a:prstGeom>
          <a:noFill/>
          <a:ln w="9525">
            <a:noFill/>
            <a:miter lim="800000"/>
            <a:headEnd/>
            <a:tailEnd/>
          </a:ln>
        </p:spPr>
        <p:txBody>
          <a:bodyPr>
            <a:spAutoFit/>
          </a:bodyPr>
          <a:lstStyle/>
          <a:p>
            <a:endParaRPr lang="en-US" sz="1600"/>
          </a:p>
          <a:p>
            <a:pPr algn="r">
              <a:buFontTx/>
              <a:buChar char="-"/>
            </a:pPr>
            <a:r>
              <a:rPr lang="en-US" sz="1600"/>
              <a:t>2008 Data Breach Investigations Report conducted by </a:t>
            </a:r>
          </a:p>
          <a:p>
            <a:pPr algn="r">
              <a:buFontTx/>
              <a:buChar char="-"/>
            </a:pPr>
            <a:r>
              <a:rPr lang="en-US" sz="1600"/>
              <a:t>The Verizon Business Risk Team</a:t>
            </a:r>
          </a:p>
        </p:txBody>
      </p:sp>
      <p:graphicFrame>
        <p:nvGraphicFramePr>
          <p:cNvPr id="2050" name="Object 2"/>
          <p:cNvGraphicFramePr>
            <a:graphicFrameLocks noChangeAspect="1"/>
          </p:cNvGraphicFramePr>
          <p:nvPr/>
        </p:nvGraphicFramePr>
        <p:xfrm>
          <a:off x="876300" y="1295400"/>
          <a:ext cx="7442200" cy="4727575"/>
        </p:xfrm>
        <a:graphic>
          <a:graphicData uri="http://schemas.openxmlformats.org/presentationml/2006/ole">
            <mc:AlternateContent xmlns:mc="http://schemas.openxmlformats.org/markup-compatibility/2006">
              <mc:Choice xmlns:v="urn:schemas-microsoft-com:vml" Requires="v">
                <p:oleObj spid="_x0000_s3076" r:id="rId4" imgW="7443861" imgH="4724809" progId="Excel.Sheet.8">
                  <p:embed/>
                </p:oleObj>
              </mc:Choice>
              <mc:Fallback>
                <p:oleObj r:id="rId4" imgW="7443861" imgH="472480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295400"/>
                        <a:ext cx="7442200"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Impact of Effective IT General Controls</a:t>
            </a:r>
          </a:p>
        </p:txBody>
      </p:sp>
      <p:sp>
        <p:nvSpPr>
          <p:cNvPr id="26627" name="Content Placeholder 2"/>
          <p:cNvSpPr>
            <a:spLocks noGrp="1"/>
          </p:cNvSpPr>
          <p:nvPr>
            <p:ph idx="1"/>
          </p:nvPr>
        </p:nvSpPr>
        <p:spPr>
          <a:xfrm>
            <a:off x="469900" y="1409700"/>
            <a:ext cx="8229600" cy="5016500"/>
          </a:xfrm>
        </p:spPr>
        <p:txBody>
          <a:bodyPr/>
          <a:lstStyle/>
          <a:p>
            <a:pPr marL="0" indent="0" eaLnBrk="1" hangingPunct="1">
              <a:lnSpc>
                <a:spcPct val="80000"/>
              </a:lnSpc>
              <a:buFontTx/>
              <a:buNone/>
              <a:defRPr/>
            </a:pPr>
            <a:r>
              <a:rPr lang="en-US" sz="2400" dirty="0"/>
              <a:t>IT General Controls are policies and procedures that relate to many applications and support the effective functioning of application controls by helping to ensure the continued proper operation and integrity of information systems. IT general controls are designed to:</a:t>
            </a:r>
          </a:p>
          <a:p>
            <a:pPr lvl="1" eaLnBrk="1" hangingPunct="1">
              <a:lnSpc>
                <a:spcPct val="80000"/>
              </a:lnSpc>
              <a:defRPr/>
            </a:pPr>
            <a:r>
              <a:rPr lang="en-US" sz="1800" dirty="0"/>
              <a:t>Allow for changes to systems, databases, and applications to be properly authorized, tested, and approved before they are implemented</a:t>
            </a:r>
          </a:p>
          <a:p>
            <a:pPr lvl="1" eaLnBrk="1" hangingPunct="1">
              <a:lnSpc>
                <a:spcPct val="80000"/>
              </a:lnSpc>
              <a:defRPr/>
            </a:pPr>
            <a:r>
              <a:rPr lang="en-US" sz="1800" dirty="0"/>
              <a:t>Allow for only authorized persons and applications to have access to data and perform specifically defined functions (e.g., inquire, execute, update).</a:t>
            </a:r>
          </a:p>
          <a:p>
            <a:pPr marL="0" indent="0" eaLnBrk="1" hangingPunct="1">
              <a:lnSpc>
                <a:spcPct val="80000"/>
              </a:lnSpc>
              <a:buClr>
                <a:schemeClr val="bg2"/>
              </a:buClr>
              <a:buFontTx/>
              <a:buNone/>
              <a:defRPr/>
            </a:pPr>
            <a:r>
              <a:rPr lang="en-US" sz="2400" dirty="0"/>
              <a:t>IT General Controls (ITGCs) provide:</a:t>
            </a:r>
          </a:p>
          <a:p>
            <a:pPr lvl="1" eaLnBrk="1" hangingPunct="1">
              <a:lnSpc>
                <a:spcPct val="80000"/>
              </a:lnSpc>
              <a:buFont typeface="Arial" pitchFamily="34" charset="0"/>
              <a:buChar char="–"/>
              <a:defRPr/>
            </a:pPr>
            <a:r>
              <a:rPr lang="en-US" sz="1800" dirty="0"/>
              <a:t>The base of support for reliance on application and IT dependent manual controls (e.g., reports) related to significant applications</a:t>
            </a:r>
          </a:p>
          <a:p>
            <a:pPr lvl="1" eaLnBrk="1" hangingPunct="1">
              <a:lnSpc>
                <a:spcPct val="80000"/>
              </a:lnSpc>
              <a:buFont typeface="Arial" pitchFamily="34" charset="0"/>
              <a:buChar char="–"/>
              <a:defRPr/>
            </a:pPr>
            <a:r>
              <a:rPr lang="en-US" sz="1800" dirty="0"/>
              <a:t>Basis for management controls and determinations relative to monitoring, risk assessment and other audit &amp; operational considerations</a:t>
            </a:r>
          </a:p>
          <a:p>
            <a:pPr eaLnBrk="1" hangingPunct="1">
              <a:lnSpc>
                <a:spcPct val="80000"/>
              </a:lnSpc>
              <a:buClr>
                <a:schemeClr val="bg2"/>
              </a:buClr>
              <a:buFontTx/>
              <a:buNone/>
              <a:defRPr/>
            </a:pPr>
            <a:r>
              <a:rPr lang="en-US" sz="2400" dirty="0"/>
              <a:t>ITGCs Include:</a:t>
            </a:r>
          </a:p>
          <a:p>
            <a:pPr indent="-169863" eaLnBrk="1" hangingPunct="1">
              <a:lnSpc>
                <a:spcPct val="80000"/>
              </a:lnSpc>
              <a:buFont typeface="Arial" pitchFamily="34" charset="0"/>
              <a:buChar char="•"/>
              <a:defRPr/>
            </a:pPr>
            <a:r>
              <a:rPr lang="en-US" sz="1800" dirty="0"/>
              <a:t>Logical Security, Change Control, and certain Operations controls (e.g., backup and recovery, job scheduling, physical/facility controls)</a:t>
            </a:r>
          </a:p>
          <a:p>
            <a:pPr lvl="1" eaLnBrk="1" hangingPunct="1">
              <a:lnSpc>
                <a:spcPct val="80000"/>
              </a:lnSpc>
              <a:defRPr/>
            </a:pP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152400"/>
            <a:ext cx="8229600" cy="1143000"/>
          </a:xfrm>
          <a:prstGeom prst="rect">
            <a:avLst/>
          </a:prstGeom>
          <a:noFill/>
        </p:spPr>
        <p:txBody>
          <a:bodyPr anchor="ctr">
            <a:normAutofit/>
          </a:bodyPr>
          <a:lstStyle/>
          <a:p>
            <a:pPr fontAlgn="auto">
              <a:spcAft>
                <a:spcPts val="0"/>
              </a:spcAft>
              <a:defRPr/>
            </a:pPr>
            <a:r>
              <a:rPr lang="en-US" sz="3600" b="1" i="0" dirty="0">
                <a:solidFill>
                  <a:schemeClr val="bg1"/>
                </a:solidFill>
                <a:latin typeface="+mj-lt"/>
                <a:ea typeface="+mj-ea"/>
                <a:cs typeface="+mj-cs"/>
              </a:rPr>
              <a:t>ITGC Examples</a:t>
            </a:r>
          </a:p>
        </p:txBody>
      </p:sp>
      <p:sp>
        <p:nvSpPr>
          <p:cNvPr id="4" name="Rectangle 4"/>
          <p:cNvSpPr txBox="1">
            <a:spLocks noChangeArrowheads="1"/>
          </p:cNvSpPr>
          <p:nvPr/>
        </p:nvSpPr>
        <p:spPr bwMode="auto">
          <a:xfrm>
            <a:off x="400050" y="1644650"/>
            <a:ext cx="3690938" cy="4149725"/>
          </a:xfrm>
          <a:prstGeom prst="rect">
            <a:avLst/>
          </a:prstGeom>
          <a:noFill/>
          <a:ln w="9525">
            <a:noFill/>
            <a:miter lim="800000"/>
            <a:headEnd/>
            <a:tailEnd/>
          </a:ln>
        </p:spPr>
        <p:txBody>
          <a:bodyPr>
            <a:normAutofit/>
          </a:bodyPr>
          <a:lstStyle/>
          <a:p>
            <a:pPr marL="342900" indent="-342900">
              <a:spcBef>
                <a:spcPct val="20000"/>
              </a:spcBef>
              <a:defRPr/>
            </a:pPr>
            <a:r>
              <a:rPr lang="en-US" sz="2800" b="1" i="0" kern="0" dirty="0">
                <a:latin typeface="Calibri" pitchFamily="34" charset="0"/>
                <a:ea typeface="Calibri" pitchFamily="34" charset="0"/>
                <a:cs typeface="Calibri" pitchFamily="34" charset="0"/>
              </a:rPr>
              <a:t>Logical Security Controls</a:t>
            </a:r>
          </a:p>
          <a:p>
            <a:pPr marL="342900" indent="-342900">
              <a:spcBef>
                <a:spcPts val="1200"/>
              </a:spcBef>
              <a:buFontTx/>
              <a:buChar char="•"/>
              <a:defRPr/>
            </a:pPr>
            <a:r>
              <a:rPr lang="en-US" sz="1800" i="0" kern="0" dirty="0">
                <a:latin typeface="Calibri" pitchFamily="34" charset="0"/>
                <a:ea typeface="Calibri" pitchFamily="34" charset="0"/>
                <a:cs typeface="Calibri" pitchFamily="34" charset="0"/>
              </a:rPr>
              <a:t>Authorization of user access (internal and external)</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Appropriateness of user rights</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Segregation of duties</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Security parameters in operating system</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Password parameters</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Security software settings</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Security violation logging</a:t>
            </a:r>
          </a:p>
        </p:txBody>
      </p:sp>
      <p:sp>
        <p:nvSpPr>
          <p:cNvPr id="5" name="Rectangle 5"/>
          <p:cNvSpPr>
            <a:spLocks noChangeArrowheads="1"/>
          </p:cNvSpPr>
          <p:nvPr/>
        </p:nvSpPr>
        <p:spPr bwMode="auto">
          <a:xfrm>
            <a:off x="4429125" y="1654175"/>
            <a:ext cx="3841750" cy="4495800"/>
          </a:xfrm>
          <a:prstGeom prst="rect">
            <a:avLst/>
          </a:prstGeom>
          <a:noFill/>
          <a:ln w="9525">
            <a:noFill/>
            <a:miter lim="800000"/>
            <a:headEnd/>
            <a:tailEnd/>
          </a:ln>
        </p:spPr>
        <p:txBody>
          <a:bodyPr/>
          <a:lstStyle/>
          <a:p>
            <a:pPr marL="342900" indent="-342900">
              <a:spcBef>
                <a:spcPct val="20000"/>
              </a:spcBef>
              <a:defRPr/>
            </a:pPr>
            <a:r>
              <a:rPr lang="en-US" sz="2800" b="1" i="0" kern="0" dirty="0">
                <a:latin typeface="Calibri" pitchFamily="34" charset="0"/>
                <a:ea typeface="Calibri" pitchFamily="34" charset="0"/>
                <a:cs typeface="Calibri" pitchFamily="34" charset="0"/>
              </a:rPr>
              <a:t>Program Change Controls</a:t>
            </a:r>
          </a:p>
          <a:p>
            <a:pPr marL="342900" indent="-342900">
              <a:spcBef>
                <a:spcPts val="1200"/>
              </a:spcBef>
              <a:buFontTx/>
              <a:buChar char="•"/>
              <a:defRPr/>
            </a:pPr>
            <a:r>
              <a:rPr lang="en-US" sz="1800" i="0" kern="0" dirty="0">
                <a:latin typeface="Calibri" pitchFamily="34" charset="0"/>
                <a:ea typeface="Calibri" pitchFamily="34" charset="0"/>
                <a:cs typeface="Calibri" pitchFamily="34" charset="0"/>
              </a:rPr>
              <a:t>Authorization and Approval of program changes</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Testing/Quality Assurance</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User involvement and sign-off</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System Development Life Cycle (SDLC)</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Source Code Control software – access restrictions &amp; version control</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Emergency Changes approvals</a:t>
            </a:r>
          </a:p>
          <a:p>
            <a:pPr marL="342900" indent="-342900">
              <a:spcBef>
                <a:spcPct val="20000"/>
              </a:spcBef>
              <a:buFontTx/>
              <a:buChar char="•"/>
              <a:defRPr/>
            </a:pPr>
            <a:r>
              <a:rPr lang="en-US" sz="1800" i="0" kern="0" dirty="0">
                <a:latin typeface="Calibri" pitchFamily="34" charset="0"/>
                <a:ea typeface="Calibri" pitchFamily="34" charset="0"/>
                <a:cs typeface="Calibri" pitchFamily="34" charset="0"/>
              </a:rPr>
              <a:t>Segregation of duties, including programmer access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Paperless…” – Is it Cost Effective?</a:t>
            </a:r>
          </a:p>
        </p:txBody>
      </p:sp>
      <p:sp>
        <p:nvSpPr>
          <p:cNvPr id="3" name="Content Placeholder 2"/>
          <p:cNvSpPr>
            <a:spLocks noGrp="1"/>
          </p:cNvSpPr>
          <p:nvPr>
            <p:ph idx="1"/>
          </p:nvPr>
        </p:nvSpPr>
        <p:spPr>
          <a:xfrm>
            <a:off x="304800" y="1219200"/>
            <a:ext cx="6096000" cy="5638800"/>
          </a:xfrm>
        </p:spPr>
        <p:txBody>
          <a:bodyPr/>
          <a:lstStyle/>
          <a:p>
            <a:pPr>
              <a:buNone/>
            </a:pPr>
            <a:r>
              <a:rPr lang="en-US" dirty="0"/>
              <a:t>	</a:t>
            </a:r>
            <a:r>
              <a:rPr lang="en-US" sz="2400" dirty="0"/>
              <a:t>Switching from a paper-based work environment to electronic sounds like a headache.  </a:t>
            </a:r>
          </a:p>
          <a:p>
            <a:pPr marL="682625" lvl="1" indent="-334963"/>
            <a:r>
              <a:rPr lang="en-US" dirty="0"/>
              <a:t>Maybe you are </a:t>
            </a:r>
            <a:r>
              <a:rPr lang="en-US" b="1" dirty="0"/>
              <a:t>comfortable</a:t>
            </a:r>
            <a:r>
              <a:rPr lang="en-US" dirty="0"/>
              <a:t> with the process </a:t>
            </a:r>
          </a:p>
          <a:p>
            <a:pPr marL="682625" lvl="1" indent="-334963"/>
            <a:r>
              <a:rPr lang="en-US" dirty="0"/>
              <a:t>Maybe you </a:t>
            </a:r>
            <a:r>
              <a:rPr lang="en-US" b="1" dirty="0"/>
              <a:t>don’t like change</a:t>
            </a:r>
            <a:endParaRPr lang="en-US" dirty="0"/>
          </a:p>
          <a:p>
            <a:pPr>
              <a:buNone/>
            </a:pPr>
            <a:endParaRPr lang="en-US" sz="1200" dirty="0"/>
          </a:p>
          <a:p>
            <a:pPr>
              <a:buNone/>
            </a:pPr>
            <a:r>
              <a:rPr lang="en-US" sz="2400" dirty="0"/>
              <a:t>	Have you ever thought about the number of paper invoices that come into your accounts payable department each month and a like number of paper checks that go out to vendors. </a:t>
            </a:r>
          </a:p>
          <a:p>
            <a:pPr>
              <a:buNone/>
            </a:pPr>
            <a:endParaRPr lang="en-US" sz="1200" dirty="0"/>
          </a:p>
          <a:p>
            <a:pPr>
              <a:buNone/>
            </a:pPr>
            <a:r>
              <a:rPr lang="en-US" sz="2000" dirty="0"/>
              <a:t>	</a:t>
            </a:r>
            <a:r>
              <a:rPr lang="en-US" sz="2400" b="1" dirty="0"/>
              <a:t>but consider these statistics…</a:t>
            </a:r>
          </a:p>
        </p:txBody>
      </p:sp>
      <p:pic>
        <p:nvPicPr>
          <p:cNvPr id="4" name="Picture 2" descr="C:\Users\kkienhol\AppData\Local\Microsoft\Windows\Temporary Internet Files\Content.IE5\PTCDFOO6\MC900078711[1].wmf"/>
          <p:cNvPicPr>
            <a:picLocks noChangeAspect="1" noChangeArrowheads="1"/>
          </p:cNvPicPr>
          <p:nvPr/>
        </p:nvPicPr>
        <p:blipFill>
          <a:blip r:embed="rId2" cstate="print"/>
          <a:srcRect/>
          <a:stretch>
            <a:fillRect/>
          </a:stretch>
        </p:blipFill>
        <p:spPr bwMode="auto">
          <a:xfrm>
            <a:off x="7162800" y="1828800"/>
            <a:ext cx="1622066" cy="393430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8382000" cy="762000"/>
          </a:xfrm>
        </p:spPr>
        <p:txBody>
          <a:bodyPr/>
          <a:lstStyle/>
          <a:p>
            <a:r>
              <a:rPr lang="en-US" i="1"/>
              <a:t>Security = Culture!!</a:t>
            </a:r>
          </a:p>
        </p:txBody>
      </p:sp>
      <p:sp>
        <p:nvSpPr>
          <p:cNvPr id="19459" name="Rectangle 3"/>
          <p:cNvSpPr>
            <a:spLocks noGrp="1" noChangeArrowheads="1"/>
          </p:cNvSpPr>
          <p:nvPr>
            <p:ph idx="1"/>
          </p:nvPr>
        </p:nvSpPr>
        <p:spPr/>
        <p:txBody>
          <a:bodyPr/>
          <a:lstStyle/>
          <a:p>
            <a:pPr>
              <a:lnSpc>
                <a:spcPct val="90000"/>
              </a:lnSpc>
              <a:spcBef>
                <a:spcPct val="50000"/>
              </a:spcBef>
              <a:buFontTx/>
              <a:buNone/>
            </a:pPr>
            <a:r>
              <a:rPr lang="en-US" sz="2400" i="1"/>
              <a:t>Security is a </a:t>
            </a:r>
            <a:r>
              <a:rPr lang="en-US" sz="2400" b="1" i="1"/>
              <a:t>BUSINESS</a:t>
            </a:r>
            <a:r>
              <a:rPr lang="en-US" sz="2400" i="1"/>
              <a:t> issue, NOT a technical issue!!</a:t>
            </a:r>
          </a:p>
          <a:p>
            <a:pPr>
              <a:lnSpc>
                <a:spcPct val="90000"/>
              </a:lnSpc>
              <a:spcBef>
                <a:spcPct val="50000"/>
              </a:spcBef>
            </a:pPr>
            <a:endParaRPr lang="en-US" sz="2400" i="1"/>
          </a:p>
          <a:p>
            <a:pPr>
              <a:lnSpc>
                <a:spcPct val="90000"/>
              </a:lnSpc>
              <a:spcBef>
                <a:spcPct val="50000"/>
              </a:spcBef>
            </a:pPr>
            <a:r>
              <a:rPr lang="en-US" sz="2400" i="1"/>
              <a:t>Objectives:</a:t>
            </a:r>
          </a:p>
          <a:p>
            <a:pPr lvl="1">
              <a:lnSpc>
                <a:spcPct val="90000"/>
              </a:lnSpc>
              <a:spcBef>
                <a:spcPct val="50000"/>
              </a:spcBef>
            </a:pPr>
            <a:r>
              <a:rPr lang="en-US" sz="2000" i="1"/>
              <a:t>Confidentiality</a:t>
            </a:r>
          </a:p>
          <a:p>
            <a:pPr lvl="1">
              <a:lnSpc>
                <a:spcPct val="90000"/>
              </a:lnSpc>
              <a:spcBef>
                <a:spcPct val="50000"/>
              </a:spcBef>
            </a:pPr>
            <a:r>
              <a:rPr lang="en-US" sz="2000" i="1"/>
              <a:t>Integrity</a:t>
            </a:r>
          </a:p>
          <a:p>
            <a:pPr lvl="1">
              <a:lnSpc>
                <a:spcPct val="90000"/>
              </a:lnSpc>
              <a:spcBef>
                <a:spcPct val="50000"/>
              </a:spcBef>
            </a:pPr>
            <a:r>
              <a:rPr lang="en-US" sz="2000" i="1"/>
              <a:t>Availability</a:t>
            </a:r>
          </a:p>
          <a:p>
            <a:pPr>
              <a:lnSpc>
                <a:spcPct val="90000"/>
              </a:lnSpc>
              <a:spcBef>
                <a:spcPct val="50000"/>
              </a:spcBef>
            </a:pPr>
            <a:r>
              <a:rPr lang="en-US" sz="2400" i="1"/>
              <a:t>Strategy:</a:t>
            </a:r>
          </a:p>
          <a:p>
            <a:pPr lvl="1">
              <a:lnSpc>
                <a:spcPct val="90000"/>
              </a:lnSpc>
              <a:spcBef>
                <a:spcPct val="50000"/>
              </a:spcBef>
            </a:pPr>
            <a:r>
              <a:rPr lang="en-US" sz="2000" i="1"/>
              <a:t>Administrative Policies / Procedures</a:t>
            </a:r>
          </a:p>
          <a:p>
            <a:pPr lvl="1">
              <a:lnSpc>
                <a:spcPct val="90000"/>
              </a:lnSpc>
              <a:spcBef>
                <a:spcPct val="50000"/>
              </a:spcBef>
            </a:pPr>
            <a:r>
              <a:rPr lang="en-US" sz="2000" i="1"/>
              <a:t>Physical Access Controls</a:t>
            </a:r>
          </a:p>
          <a:p>
            <a:pPr lvl="1">
              <a:lnSpc>
                <a:spcPct val="90000"/>
              </a:lnSpc>
              <a:spcBef>
                <a:spcPct val="50000"/>
              </a:spcBef>
            </a:pPr>
            <a:r>
              <a:rPr lang="en-US" sz="2000" i="1"/>
              <a:t>Technical Security Controls</a:t>
            </a:r>
          </a:p>
          <a:p>
            <a:pPr>
              <a:lnSpc>
                <a:spcPct val="90000"/>
              </a:lnSpc>
              <a:spcBef>
                <a:spcPct val="50000"/>
              </a:spcBef>
            </a:pPr>
            <a:endParaRPr lang="en-US" sz="2400" i="1"/>
          </a:p>
          <a:p>
            <a:pPr>
              <a:lnSpc>
                <a:spcPct val="90000"/>
              </a:lnSpc>
              <a:spcBef>
                <a:spcPct val="50000"/>
              </a:spcBef>
              <a:buFontTx/>
              <a:buNone/>
            </a:pPr>
            <a:endParaRPr lang="en-US" sz="2400" i="1"/>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a:t>Nine Things Every Organization Should Have</a:t>
            </a:r>
          </a:p>
        </p:txBody>
      </p:sp>
      <p:sp>
        <p:nvSpPr>
          <p:cNvPr id="20483" name="Rectangle 3"/>
          <p:cNvSpPr>
            <a:spLocks noGrp="1" noChangeArrowheads="1"/>
          </p:cNvSpPr>
          <p:nvPr>
            <p:ph sz="half" idx="1"/>
          </p:nvPr>
        </p:nvSpPr>
        <p:spPr/>
        <p:txBody>
          <a:bodyPr/>
          <a:lstStyle/>
          <a:p>
            <a:pPr marL="533400" indent="-533400" eaLnBrk="1" hangingPunct="1">
              <a:lnSpc>
                <a:spcPct val="170000"/>
              </a:lnSpc>
              <a:buFontTx/>
              <a:buAutoNum type="arabicPeriod"/>
            </a:pPr>
            <a:r>
              <a:rPr lang="en-US" b="1"/>
              <a:t>Strong Policies  -</a:t>
            </a:r>
            <a:endParaRPr lang="en-US"/>
          </a:p>
          <a:p>
            <a:pPr marL="914400" lvl="1" indent="-457200" eaLnBrk="1" hangingPunct="1">
              <a:lnSpc>
                <a:spcPct val="170000"/>
              </a:lnSpc>
              <a:buFontTx/>
              <a:buChar char="•"/>
            </a:pPr>
            <a:r>
              <a:rPr lang="en-US" sz="2800"/>
              <a:t>Email use</a:t>
            </a:r>
          </a:p>
          <a:p>
            <a:pPr marL="914400" lvl="1" indent="-457200" eaLnBrk="1" hangingPunct="1">
              <a:lnSpc>
                <a:spcPct val="170000"/>
              </a:lnSpc>
              <a:buFontTx/>
              <a:buChar char="•"/>
            </a:pPr>
            <a:r>
              <a:rPr lang="en-US" sz="2800"/>
              <a:t>Website links</a:t>
            </a:r>
          </a:p>
          <a:p>
            <a:pPr marL="914400" lvl="1" indent="-457200" eaLnBrk="1" hangingPunct="1">
              <a:lnSpc>
                <a:spcPct val="170000"/>
              </a:lnSpc>
              <a:buFontTx/>
              <a:buChar char="•"/>
            </a:pPr>
            <a:r>
              <a:rPr lang="en-US" sz="2800"/>
              <a:t>Removable media</a:t>
            </a:r>
          </a:p>
          <a:p>
            <a:pPr marL="914400" lvl="1" indent="-457200" eaLnBrk="1" hangingPunct="1">
              <a:lnSpc>
                <a:spcPct val="170000"/>
              </a:lnSpc>
              <a:buFontTx/>
              <a:buChar char="•"/>
            </a:pPr>
            <a:r>
              <a:rPr lang="en-US" sz="2800" b="1">
                <a:solidFill>
                  <a:srgbClr val="FF0000"/>
                </a:solidFill>
              </a:rPr>
              <a:t>Users vs Admin</a:t>
            </a:r>
          </a:p>
        </p:txBody>
      </p:sp>
      <p:pic>
        <p:nvPicPr>
          <p:cNvPr id="20484" name="Content Placeholder 4" descr="attachments.jpg"/>
          <p:cNvPicPr>
            <a:picLocks noGrp="1" noChangeAspect="1"/>
          </p:cNvPicPr>
          <p:nvPr>
            <p:ph sz="half" idx="2"/>
          </p:nvPr>
        </p:nvPicPr>
        <p:blipFill>
          <a:blip r:embed="rId3" cstate="print"/>
          <a:srcRect/>
          <a:stretch>
            <a:fillRect/>
          </a:stretch>
        </p:blipFill>
        <p:spPr>
          <a:xfrm>
            <a:off x="5300663" y="1233488"/>
            <a:ext cx="3433762" cy="47434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382000" cy="1143000"/>
          </a:xfrm>
        </p:spPr>
        <p:txBody>
          <a:bodyPr/>
          <a:lstStyle/>
          <a:p>
            <a:pPr eaLnBrk="1" hangingPunct="1"/>
            <a:r>
              <a:rPr lang="en-US" sz="3200"/>
              <a:t>Keys to Mitigate Risk</a:t>
            </a:r>
          </a:p>
        </p:txBody>
      </p:sp>
      <p:sp>
        <p:nvSpPr>
          <p:cNvPr id="21507" name="Rectangle 3"/>
          <p:cNvSpPr>
            <a:spLocks noGrp="1" noChangeArrowheads="1"/>
          </p:cNvSpPr>
          <p:nvPr>
            <p:ph type="body" idx="1"/>
          </p:nvPr>
        </p:nvSpPr>
        <p:spPr>
          <a:xfrm>
            <a:off x="180975" y="1295400"/>
            <a:ext cx="8963025" cy="5105400"/>
          </a:xfrm>
        </p:spPr>
        <p:txBody>
          <a:bodyPr/>
          <a:lstStyle/>
          <a:p>
            <a:pPr marL="533400" indent="-533400" eaLnBrk="1" hangingPunct="1">
              <a:lnSpc>
                <a:spcPct val="170000"/>
              </a:lnSpc>
              <a:buFontTx/>
              <a:buNone/>
            </a:pPr>
            <a:r>
              <a:rPr lang="en-US" sz="3100"/>
              <a:t>2.   </a:t>
            </a:r>
            <a:r>
              <a:rPr lang="en-US" b="1"/>
              <a:t>Defined user access roles and permissions </a:t>
            </a:r>
          </a:p>
          <a:p>
            <a:pPr marL="914400" lvl="1" indent="-457200" eaLnBrk="1" hangingPunct="1">
              <a:lnSpc>
                <a:spcPct val="170000"/>
              </a:lnSpc>
              <a:buFontTx/>
              <a:buChar char="•"/>
            </a:pPr>
            <a:r>
              <a:rPr lang="en-US" sz="2800"/>
              <a:t>Principal of minimum access and least privilege</a:t>
            </a:r>
          </a:p>
          <a:p>
            <a:pPr marL="914400" lvl="1" indent="-457200" eaLnBrk="1" hangingPunct="1">
              <a:lnSpc>
                <a:spcPct val="170000"/>
              </a:lnSpc>
              <a:buFontTx/>
              <a:buChar char="•"/>
            </a:pPr>
            <a:r>
              <a:rPr lang="en-US" sz="2800" b="1">
                <a:solidFill>
                  <a:srgbClr val="FF0000"/>
                </a:solidFill>
              </a:rPr>
              <a:t>Users should </a:t>
            </a:r>
            <a:r>
              <a:rPr lang="en-US" sz="2800" b="1" u="sng">
                <a:solidFill>
                  <a:srgbClr val="FF0000"/>
                </a:solidFill>
              </a:rPr>
              <a:t>NOT</a:t>
            </a:r>
            <a:r>
              <a:rPr lang="en-US" sz="2800" b="1">
                <a:solidFill>
                  <a:srgbClr val="FF0000"/>
                </a:solidFill>
              </a:rPr>
              <a:t> have system administrator rights</a:t>
            </a:r>
          </a:p>
          <a:p>
            <a:pPr marL="1314450" lvl="2" indent="-457200" eaLnBrk="1" hangingPunct="1">
              <a:lnSpc>
                <a:spcPct val="170000"/>
              </a:lnSpc>
              <a:buFontTx/>
              <a:buChar char="•"/>
            </a:pPr>
            <a:r>
              <a:rPr lang="en-US" b="1">
                <a:solidFill>
                  <a:srgbClr val="FF0000"/>
                </a:solidFill>
              </a:rPr>
              <a:t>“Local Admin” in Windows should be removed (if practical)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458200" cy="1143000"/>
          </a:xfrm>
        </p:spPr>
        <p:txBody>
          <a:bodyPr/>
          <a:lstStyle/>
          <a:p>
            <a:r>
              <a:rPr lang="en-US" sz="3200"/>
              <a:t>Keys to Mitigate Risk</a:t>
            </a:r>
          </a:p>
        </p:txBody>
      </p:sp>
      <p:sp>
        <p:nvSpPr>
          <p:cNvPr id="22531" name="Rectangle 3"/>
          <p:cNvSpPr>
            <a:spLocks noGrp="1" noChangeArrowheads="1"/>
          </p:cNvSpPr>
          <p:nvPr>
            <p:ph type="body" idx="1"/>
          </p:nvPr>
        </p:nvSpPr>
        <p:spPr>
          <a:xfrm>
            <a:off x="457200" y="1600200"/>
            <a:ext cx="8229600" cy="4267200"/>
          </a:xfrm>
        </p:spPr>
        <p:txBody>
          <a:bodyPr/>
          <a:lstStyle/>
          <a:p>
            <a:pPr marL="533400" indent="-533400" eaLnBrk="1" hangingPunct="1">
              <a:buFontTx/>
              <a:buAutoNum type="arabicPeriod" startAt="3"/>
            </a:pPr>
            <a:r>
              <a:rPr lang="en-US" sz="2400" b="1"/>
              <a:t>Hardened internal systems (end points)</a:t>
            </a:r>
          </a:p>
          <a:p>
            <a:pPr marL="914400" lvl="1" indent="-457200" eaLnBrk="1" hangingPunct="1">
              <a:buFontTx/>
              <a:buChar char="•"/>
            </a:pPr>
            <a:r>
              <a:rPr lang="en-US" sz="2200"/>
              <a:t>Hardening checklists</a:t>
            </a:r>
          </a:p>
          <a:p>
            <a:pPr marL="914400" lvl="1" indent="-457200" eaLnBrk="1" hangingPunct="1">
              <a:buFontTx/>
              <a:buChar char="•"/>
            </a:pPr>
            <a:r>
              <a:rPr lang="en-US" sz="2200"/>
              <a:t>Turn off unneeded services</a:t>
            </a:r>
          </a:p>
          <a:p>
            <a:pPr marL="914400" lvl="1" indent="-457200" eaLnBrk="1" hangingPunct="1">
              <a:spcAft>
                <a:spcPts val="500"/>
              </a:spcAft>
              <a:buFontTx/>
              <a:buChar char="•"/>
            </a:pPr>
            <a:r>
              <a:rPr lang="en-US" sz="2200" b="1">
                <a:solidFill>
                  <a:srgbClr val="FF0000"/>
                </a:solidFill>
              </a:rPr>
              <a:t>Change default password</a:t>
            </a:r>
          </a:p>
          <a:p>
            <a:pPr marL="914400" lvl="1" indent="-457200" eaLnBrk="1" hangingPunct="1">
              <a:spcAft>
                <a:spcPts val="500"/>
              </a:spcAft>
              <a:buFontTx/>
              <a:buChar char="•"/>
            </a:pPr>
            <a:r>
              <a:rPr lang="en-US" sz="2200" b="1">
                <a:solidFill>
                  <a:srgbClr val="FF0000"/>
                </a:solidFill>
              </a:rPr>
              <a:t>Use Strong Passwords </a:t>
            </a:r>
          </a:p>
          <a:p>
            <a:pPr marL="533400" indent="-533400" eaLnBrk="1" hangingPunct="1">
              <a:buFontTx/>
              <a:buAutoNum type="arabicPeriod" startAt="3"/>
            </a:pPr>
            <a:r>
              <a:rPr lang="en-US" sz="2400" b="1"/>
              <a:t>Encryption strategy – data centered</a:t>
            </a:r>
          </a:p>
          <a:p>
            <a:pPr marL="914400" lvl="1" indent="-457200" eaLnBrk="1" hangingPunct="1">
              <a:buFontTx/>
              <a:buChar char="•"/>
            </a:pPr>
            <a:r>
              <a:rPr lang="en-US" sz="2200"/>
              <a:t>Email</a:t>
            </a:r>
          </a:p>
          <a:p>
            <a:pPr marL="914400" lvl="1" indent="-457200" eaLnBrk="1" hangingPunct="1">
              <a:buFontTx/>
              <a:buChar char="•"/>
            </a:pPr>
            <a:r>
              <a:rPr lang="en-US" sz="2200"/>
              <a:t>Laptops and desktops</a:t>
            </a:r>
          </a:p>
          <a:p>
            <a:pPr marL="914400" lvl="1" indent="-457200" eaLnBrk="1" hangingPunct="1">
              <a:buFontTx/>
              <a:buChar char="•"/>
            </a:pPr>
            <a:r>
              <a:rPr lang="en-US" sz="2200"/>
              <a:t>Thumb drives</a:t>
            </a:r>
          </a:p>
          <a:p>
            <a:pPr marL="914400" lvl="1" indent="-457200" eaLnBrk="1" hangingPunct="1">
              <a:buFontTx/>
              <a:buChar char="•"/>
            </a:pPr>
            <a:r>
              <a:rPr lang="en-US" sz="2200" b="1">
                <a:solidFill>
                  <a:srgbClr val="FF0000"/>
                </a:solidFill>
              </a:rPr>
              <a:t>Email enabled cell phones</a:t>
            </a:r>
          </a:p>
          <a:p>
            <a:pPr marL="914400" lvl="1" indent="-457200" eaLnBrk="1" hangingPunct="1">
              <a:buFontTx/>
              <a:buChar char="•"/>
            </a:pPr>
            <a:r>
              <a:rPr lang="en-US" sz="2200"/>
              <a:t>Mobile media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458200" cy="1143000"/>
          </a:xfrm>
        </p:spPr>
        <p:txBody>
          <a:bodyPr/>
          <a:lstStyle/>
          <a:p>
            <a:pPr eaLnBrk="1" hangingPunct="1"/>
            <a:r>
              <a:rPr lang="en-US" sz="3200"/>
              <a:t>Keys to Mitigate Risk</a:t>
            </a:r>
          </a:p>
        </p:txBody>
      </p:sp>
      <p:sp>
        <p:nvSpPr>
          <p:cNvPr id="23555" name="Rectangle 3"/>
          <p:cNvSpPr>
            <a:spLocks noGrp="1" noChangeArrowheads="1"/>
          </p:cNvSpPr>
          <p:nvPr>
            <p:ph type="body" idx="1"/>
          </p:nvPr>
        </p:nvSpPr>
        <p:spPr>
          <a:xfrm>
            <a:off x="457200" y="1600200"/>
            <a:ext cx="8229600" cy="4781550"/>
          </a:xfrm>
        </p:spPr>
        <p:txBody>
          <a:bodyPr/>
          <a:lstStyle/>
          <a:p>
            <a:pPr marL="533400" indent="-533400" eaLnBrk="1" hangingPunct="1">
              <a:lnSpc>
                <a:spcPct val="170000"/>
              </a:lnSpc>
              <a:buFontTx/>
              <a:buAutoNum type="arabicPeriod" startAt="5"/>
            </a:pPr>
            <a:r>
              <a:rPr lang="en-US" b="1"/>
              <a:t>Vulnerability management process</a:t>
            </a:r>
          </a:p>
          <a:p>
            <a:pPr marL="914400" lvl="1" indent="-457200" eaLnBrk="1" hangingPunct="1">
              <a:lnSpc>
                <a:spcPct val="170000"/>
              </a:lnSpc>
              <a:buFontTx/>
              <a:buChar char="•"/>
            </a:pPr>
            <a:r>
              <a:rPr lang="en-US" sz="2800"/>
              <a:t>Operating system patches</a:t>
            </a:r>
          </a:p>
          <a:p>
            <a:pPr marL="914400" lvl="1" indent="-457200" eaLnBrk="1" hangingPunct="1">
              <a:lnSpc>
                <a:spcPct val="170000"/>
              </a:lnSpc>
              <a:buFontTx/>
              <a:buChar char="•"/>
            </a:pPr>
            <a:r>
              <a:rPr lang="en-US" sz="2800" b="1">
                <a:solidFill>
                  <a:srgbClr val="FF0000"/>
                </a:solidFill>
              </a:rPr>
              <a:t>Application patches</a:t>
            </a:r>
          </a:p>
          <a:p>
            <a:pPr marL="914400" lvl="1" indent="-457200" eaLnBrk="1" hangingPunct="1">
              <a:lnSpc>
                <a:spcPct val="170000"/>
              </a:lnSpc>
              <a:buFontTx/>
              <a:buChar char="•"/>
            </a:pPr>
            <a:r>
              <a:rPr lang="en-US" sz="2800"/>
              <a:t>Testing to validate effectiveness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458200" cy="1143000"/>
          </a:xfrm>
        </p:spPr>
        <p:txBody>
          <a:bodyPr/>
          <a:lstStyle/>
          <a:p>
            <a:pPr eaLnBrk="1" hangingPunct="1"/>
            <a:r>
              <a:rPr lang="en-US" sz="3200"/>
              <a:t>Keys to Mitigate Risk</a:t>
            </a:r>
          </a:p>
        </p:txBody>
      </p:sp>
      <p:sp>
        <p:nvSpPr>
          <p:cNvPr id="36867" name="Rectangle 3"/>
          <p:cNvSpPr>
            <a:spLocks noGrp="1" noChangeArrowheads="1"/>
          </p:cNvSpPr>
          <p:nvPr>
            <p:ph type="body" idx="1"/>
          </p:nvPr>
        </p:nvSpPr>
        <p:spPr>
          <a:xfrm>
            <a:off x="457200" y="1676400"/>
            <a:ext cx="8229600" cy="4559300"/>
          </a:xfrm>
        </p:spPr>
        <p:txBody>
          <a:bodyPr>
            <a:normAutofit fontScale="92500" lnSpcReduction="10000"/>
          </a:bodyPr>
          <a:lstStyle/>
          <a:p>
            <a:pPr marL="533400" indent="-533400" eaLnBrk="1" hangingPunct="1">
              <a:lnSpc>
                <a:spcPct val="90000"/>
              </a:lnSpc>
              <a:buFontTx/>
              <a:buAutoNum type="arabicPeriod" startAt="6"/>
              <a:defRPr/>
            </a:pPr>
            <a:r>
              <a:rPr lang="en-US" sz="2600" b="1" dirty="0"/>
              <a:t>Well defined perimeter security layers:</a:t>
            </a:r>
          </a:p>
          <a:p>
            <a:pPr marL="914400" lvl="1" indent="-457200" eaLnBrk="1" hangingPunct="1">
              <a:lnSpc>
                <a:spcPct val="90000"/>
              </a:lnSpc>
              <a:buFontTx/>
              <a:buChar char="•"/>
              <a:defRPr/>
            </a:pPr>
            <a:r>
              <a:rPr lang="en-US" b="1" dirty="0"/>
              <a:t>Network segments</a:t>
            </a:r>
          </a:p>
          <a:p>
            <a:pPr marL="914400" lvl="1" indent="-457200" eaLnBrk="1" hangingPunct="1">
              <a:lnSpc>
                <a:spcPct val="90000"/>
              </a:lnSpc>
              <a:buFontTx/>
              <a:buChar char="•"/>
              <a:defRPr/>
            </a:pPr>
            <a:r>
              <a:rPr lang="en-US" dirty="0"/>
              <a:t>Email gateway/filter</a:t>
            </a:r>
          </a:p>
          <a:p>
            <a:pPr marL="914400" lvl="1" indent="-457200" eaLnBrk="1" hangingPunct="1">
              <a:lnSpc>
                <a:spcPct val="90000"/>
              </a:lnSpc>
              <a:buFontTx/>
              <a:buChar char="•"/>
              <a:defRPr/>
            </a:pPr>
            <a:r>
              <a:rPr lang="en-US" dirty="0"/>
              <a:t>Firewall – “Proxy” integration for traffic in AND out</a:t>
            </a:r>
          </a:p>
          <a:p>
            <a:pPr marL="914400" lvl="1" indent="-457200" eaLnBrk="1" hangingPunct="1">
              <a:lnSpc>
                <a:spcPct val="90000"/>
              </a:lnSpc>
              <a:spcAft>
                <a:spcPts val="500"/>
              </a:spcAft>
              <a:buFontTx/>
              <a:buChar char="•"/>
              <a:defRPr/>
            </a:pPr>
            <a:r>
              <a:rPr lang="en-US" dirty="0"/>
              <a:t>Intrusion Detection/Prevention for network traffic, Internet facing hosts, AND workstations (end points)</a:t>
            </a:r>
          </a:p>
          <a:p>
            <a:pPr marL="533400" indent="-533400" eaLnBrk="1" hangingPunct="1">
              <a:lnSpc>
                <a:spcPct val="90000"/>
              </a:lnSpc>
              <a:buFontTx/>
              <a:buAutoNum type="arabicPeriod" startAt="6"/>
              <a:defRPr/>
            </a:pPr>
            <a:r>
              <a:rPr lang="en-US" sz="2600" b="1" dirty="0"/>
              <a:t>Centralized audit logging, analysis, and automated alerting capabilities</a:t>
            </a:r>
          </a:p>
          <a:p>
            <a:pPr marL="914400" lvl="1" indent="-457200" eaLnBrk="1" hangingPunct="1">
              <a:lnSpc>
                <a:spcPct val="90000"/>
              </a:lnSpc>
              <a:buFontTx/>
              <a:buChar char="•"/>
              <a:defRPr/>
            </a:pPr>
            <a:r>
              <a:rPr lang="en-US" dirty="0"/>
              <a:t>Routing infrastructure</a:t>
            </a:r>
          </a:p>
          <a:p>
            <a:pPr marL="914400" lvl="1" indent="-457200" eaLnBrk="1" hangingPunct="1">
              <a:lnSpc>
                <a:spcPct val="90000"/>
              </a:lnSpc>
              <a:buFontTx/>
              <a:buChar char="•"/>
              <a:defRPr/>
            </a:pPr>
            <a:r>
              <a:rPr lang="en-US" dirty="0"/>
              <a:t>Network authentication</a:t>
            </a:r>
          </a:p>
          <a:p>
            <a:pPr marL="914400" lvl="1" indent="-457200" eaLnBrk="1" hangingPunct="1">
              <a:lnSpc>
                <a:spcPct val="90000"/>
              </a:lnSpc>
              <a:buFontTx/>
              <a:buChar char="•"/>
              <a:defRPr/>
            </a:pPr>
            <a:r>
              <a:rPr lang="en-US" dirty="0"/>
              <a:t>Servers</a:t>
            </a:r>
          </a:p>
          <a:p>
            <a:pPr marL="914400" lvl="1" indent="-457200" eaLnBrk="1" hangingPunct="1">
              <a:lnSpc>
                <a:spcPct val="90000"/>
              </a:lnSpc>
              <a:buFontTx/>
              <a:buChar char="•"/>
              <a:defRPr/>
            </a:pPr>
            <a:r>
              <a:rPr lang="en-US" dirty="0"/>
              <a:t>Applications</a:t>
            </a:r>
          </a:p>
          <a:p>
            <a:pPr marL="914400" lvl="1" indent="-457200" eaLnBrk="1" hangingPunct="1">
              <a:lnSpc>
                <a:spcPct val="90000"/>
              </a:lnSpc>
              <a:buFontTx/>
              <a:buChar char="•"/>
              <a:defRPr/>
            </a:pPr>
            <a:r>
              <a:rPr lang="en-US" dirty="0"/>
              <a:t>Security unit vs. IT </a:t>
            </a:r>
            <a:r>
              <a:rPr lang="en-US" dirty="0" err="1"/>
              <a:t>Admins</a:t>
            </a:r>
            <a:r>
              <a:rPr lang="en-US" dirty="0"/>
              <a:t>/operations</a:t>
            </a:r>
          </a:p>
          <a:p>
            <a:pPr marL="914400" lvl="1" indent="-457200" eaLnBrk="1" hangingPunct="1">
              <a:lnSpc>
                <a:spcPct val="90000"/>
              </a:lnSpc>
              <a:buFontTx/>
              <a:buChar cha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458200" cy="1143000"/>
          </a:xfrm>
        </p:spPr>
        <p:txBody>
          <a:bodyPr/>
          <a:lstStyle/>
          <a:p>
            <a:pPr eaLnBrk="1" hangingPunct="1"/>
            <a:r>
              <a:rPr lang="en-US" sz="3200"/>
              <a:t>Keys to Mitigate Risk</a:t>
            </a:r>
          </a:p>
        </p:txBody>
      </p:sp>
      <p:sp>
        <p:nvSpPr>
          <p:cNvPr id="25603" name="Rectangle 3"/>
          <p:cNvSpPr>
            <a:spLocks noGrp="1" noChangeArrowheads="1"/>
          </p:cNvSpPr>
          <p:nvPr>
            <p:ph type="body" idx="1"/>
          </p:nvPr>
        </p:nvSpPr>
        <p:spPr>
          <a:xfrm>
            <a:off x="457200" y="1600200"/>
            <a:ext cx="8229600" cy="4419600"/>
          </a:xfrm>
        </p:spPr>
        <p:txBody>
          <a:bodyPr/>
          <a:lstStyle/>
          <a:p>
            <a:pPr marL="533400" indent="-533400" eaLnBrk="1" hangingPunct="1">
              <a:lnSpc>
                <a:spcPct val="170000"/>
              </a:lnSpc>
              <a:buFontTx/>
              <a:buAutoNum type="arabicPeriod" startAt="8"/>
            </a:pPr>
            <a:r>
              <a:rPr lang="en-US" sz="2600" b="1"/>
              <a:t>Defined incident response plan and procedures</a:t>
            </a:r>
          </a:p>
          <a:p>
            <a:pPr marL="914400" lvl="1" indent="-457200" eaLnBrk="1" hangingPunct="1">
              <a:lnSpc>
                <a:spcPct val="110000"/>
              </a:lnSpc>
              <a:buFontTx/>
              <a:buChar char="•"/>
            </a:pPr>
            <a:r>
              <a:rPr lang="en-US" b="1">
                <a:solidFill>
                  <a:srgbClr val="FF0000"/>
                </a:solidFill>
              </a:rPr>
              <a:t>Be prepared</a:t>
            </a:r>
          </a:p>
          <a:p>
            <a:pPr marL="914400" lvl="1" indent="-457200" eaLnBrk="1" hangingPunct="1">
              <a:lnSpc>
                <a:spcPct val="110000"/>
              </a:lnSpc>
              <a:buFontTx/>
              <a:buChar char="•"/>
            </a:pPr>
            <a:r>
              <a:rPr lang="en-US"/>
              <a:t>Including data leakage prevention and monitoring </a:t>
            </a:r>
          </a:p>
          <a:p>
            <a:pPr marL="914400" lvl="1" indent="-457200" eaLnBrk="1" hangingPunct="1">
              <a:lnSpc>
                <a:spcPct val="110000"/>
              </a:lnSpc>
              <a:spcAft>
                <a:spcPts val="500"/>
              </a:spcAft>
              <a:buFontTx/>
              <a:buChar char="•"/>
            </a:pPr>
            <a:r>
              <a:rPr lang="en-US"/>
              <a:t>Forensic preparedness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458200" cy="1143000"/>
          </a:xfrm>
        </p:spPr>
        <p:txBody>
          <a:bodyPr/>
          <a:lstStyle/>
          <a:p>
            <a:pPr eaLnBrk="1" hangingPunct="1"/>
            <a:r>
              <a:rPr lang="en-US" sz="3200"/>
              <a:t>Keys to Mitigate Risk</a:t>
            </a:r>
          </a:p>
        </p:txBody>
      </p:sp>
      <p:sp>
        <p:nvSpPr>
          <p:cNvPr id="26627" name="Rectangle 3"/>
          <p:cNvSpPr>
            <a:spLocks noGrp="1" noChangeArrowheads="1"/>
          </p:cNvSpPr>
          <p:nvPr>
            <p:ph type="body" idx="1"/>
          </p:nvPr>
        </p:nvSpPr>
        <p:spPr>
          <a:xfrm>
            <a:off x="457200" y="1600200"/>
            <a:ext cx="8229600" cy="4737100"/>
          </a:xfrm>
        </p:spPr>
        <p:txBody>
          <a:bodyPr/>
          <a:lstStyle/>
          <a:p>
            <a:pPr marL="533400" indent="-533400" eaLnBrk="1" hangingPunct="1">
              <a:buFontTx/>
              <a:buAutoNum type="arabicPeriod" startAt="9"/>
            </a:pPr>
            <a:r>
              <a:rPr lang="en-US" sz="2600" b="1"/>
              <a:t>Know / use Available Tools</a:t>
            </a:r>
          </a:p>
          <a:p>
            <a:pPr marL="914400" lvl="1" indent="-457200" eaLnBrk="1" hangingPunct="1">
              <a:buFontTx/>
              <a:buChar char="•"/>
            </a:pPr>
            <a:r>
              <a:rPr lang="en-US"/>
              <a:t>Multi-factor authentication</a:t>
            </a:r>
          </a:p>
          <a:p>
            <a:pPr marL="914400" lvl="1" indent="-457200" eaLnBrk="1" hangingPunct="1">
              <a:buFontTx/>
              <a:buChar char="•"/>
            </a:pPr>
            <a:r>
              <a:rPr lang="en-US"/>
              <a:t>Dual control / verification</a:t>
            </a:r>
          </a:p>
          <a:p>
            <a:pPr marL="914400" lvl="1" indent="-457200" eaLnBrk="1" hangingPunct="1">
              <a:buFontTx/>
              <a:buChar char="•"/>
            </a:pPr>
            <a:r>
              <a:rPr lang="en-US"/>
              <a:t>Out of band verification / call back thresholds</a:t>
            </a:r>
          </a:p>
          <a:p>
            <a:pPr marL="914400" lvl="1" indent="-457200" eaLnBrk="1" hangingPunct="1">
              <a:buFontTx/>
              <a:buChar char="•"/>
            </a:pPr>
            <a:r>
              <a:rPr lang="en-US"/>
              <a:t>ACH positive pay</a:t>
            </a:r>
          </a:p>
          <a:p>
            <a:pPr marL="914400" lvl="1" indent="-457200" eaLnBrk="1" hangingPunct="1">
              <a:buFontTx/>
              <a:buChar char="•"/>
            </a:pPr>
            <a:r>
              <a:rPr lang="en-US"/>
              <a:t>ACH blocks and filters</a:t>
            </a:r>
          </a:p>
          <a:p>
            <a:pPr marL="914400" lvl="1" indent="-457200" eaLnBrk="1" hangingPunct="1">
              <a:buFontTx/>
              <a:buChar char="•"/>
            </a:pPr>
            <a:r>
              <a:rPr lang="en-US"/>
              <a:t>Review bank interfaces and contracts relative to all these</a:t>
            </a:r>
          </a:p>
          <a:p>
            <a:pPr marL="914400" lvl="1" indent="-457200" eaLnBrk="1" hangingPunct="1">
              <a:buFontTx/>
              <a:buChar char="•"/>
            </a:pPr>
            <a:r>
              <a:rPr lang="en-US"/>
              <a:t>Monitor account activity </a:t>
            </a:r>
            <a:r>
              <a:rPr lang="en-US" b="1" i="1"/>
              <a:t>daily</a:t>
            </a:r>
          </a:p>
          <a:p>
            <a:pPr marL="914400" lvl="1" indent="-457200" eaLnBrk="1" hangingPunct="1">
              <a:buFontTx/>
              <a:buChar char="•"/>
            </a:pPr>
            <a:r>
              <a:rPr lang="en-US"/>
              <a:t>Isolate the PC used for wires/ACH</a:t>
            </a:r>
          </a:p>
          <a:p>
            <a:pPr marL="1314450" lvl="2" indent="-457200" eaLnBrk="1" hangingPunct="1">
              <a:buFontTx/>
              <a:buChar char="•"/>
            </a:pPr>
            <a:r>
              <a:rPr lang="en-US"/>
              <a:t>Segment network for connections to banks, payroll providers, etc. and monitor access to initiate such interfaces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458200" cy="1143000"/>
          </a:xfrm>
        </p:spPr>
        <p:txBody>
          <a:bodyPr/>
          <a:lstStyle/>
          <a:p>
            <a:pPr eaLnBrk="1" hangingPunct="1"/>
            <a:r>
              <a:rPr lang="en-US" sz="3200"/>
              <a:t>Keys to Mitigate Risk</a:t>
            </a:r>
          </a:p>
        </p:txBody>
      </p:sp>
      <p:sp>
        <p:nvSpPr>
          <p:cNvPr id="27651" name="Rectangle 3"/>
          <p:cNvSpPr>
            <a:spLocks noGrp="1" noChangeArrowheads="1"/>
          </p:cNvSpPr>
          <p:nvPr>
            <p:ph type="body" idx="1"/>
          </p:nvPr>
        </p:nvSpPr>
        <p:spPr>
          <a:xfrm>
            <a:off x="457200" y="1600200"/>
            <a:ext cx="8229600" cy="4787900"/>
          </a:xfrm>
        </p:spPr>
        <p:txBody>
          <a:bodyPr/>
          <a:lstStyle/>
          <a:p>
            <a:pPr marL="173038" eaLnBrk="1" hangingPunct="1">
              <a:lnSpc>
                <a:spcPct val="90000"/>
              </a:lnSpc>
              <a:buFontTx/>
              <a:buNone/>
            </a:pPr>
            <a:r>
              <a:rPr lang="en-US">
                <a:latin typeface="Times New Roman" pitchFamily="18" charset="0"/>
              </a:rPr>
              <a:t>IT Risk Management Program/Processes</a:t>
            </a:r>
          </a:p>
          <a:p>
            <a:pPr marL="573088" lvl="1" eaLnBrk="1" hangingPunct="1">
              <a:lnSpc>
                <a:spcPct val="90000"/>
              </a:lnSpc>
              <a:buFontTx/>
              <a:buChar char="•"/>
            </a:pPr>
            <a:r>
              <a:rPr lang="en-US">
                <a:latin typeface="Times New Roman" pitchFamily="18" charset="0"/>
              </a:rPr>
              <a:t>Are formal IT risk assessment and/or compliance programs/processes in place?</a:t>
            </a:r>
          </a:p>
          <a:p>
            <a:pPr marL="973138" lvl="2" eaLnBrk="1" hangingPunct="1">
              <a:lnSpc>
                <a:spcPct val="90000"/>
              </a:lnSpc>
            </a:pPr>
            <a:r>
              <a:rPr lang="en-US">
                <a:latin typeface="Times New Roman" pitchFamily="18" charset="0"/>
              </a:rPr>
              <a:t>IT Risk Governance</a:t>
            </a:r>
          </a:p>
          <a:p>
            <a:pPr marL="973138" lvl="2" eaLnBrk="1" hangingPunct="1">
              <a:lnSpc>
                <a:spcPct val="90000"/>
              </a:lnSpc>
            </a:pPr>
            <a:r>
              <a:rPr lang="en-US">
                <a:latin typeface="Times New Roman" pitchFamily="18" charset="0"/>
              </a:rPr>
              <a:t>Minimum Security Baseline Configurations/Standards</a:t>
            </a:r>
          </a:p>
          <a:p>
            <a:pPr marL="973138" lvl="2" eaLnBrk="1" hangingPunct="1">
              <a:lnSpc>
                <a:spcPct val="90000"/>
              </a:lnSpc>
            </a:pPr>
            <a:r>
              <a:rPr lang="en-US">
                <a:latin typeface="Times New Roman" pitchFamily="18" charset="0"/>
              </a:rPr>
              <a:t>IT Internal Audit reviews/enforcement</a:t>
            </a:r>
          </a:p>
          <a:p>
            <a:pPr marL="573088" lvl="1" eaLnBrk="1" hangingPunct="1">
              <a:lnSpc>
                <a:spcPct val="90000"/>
              </a:lnSpc>
              <a:buFontTx/>
              <a:buChar char="•"/>
            </a:pPr>
            <a:r>
              <a:rPr lang="en-US">
                <a:latin typeface="Times New Roman" pitchFamily="18" charset="0"/>
              </a:rPr>
              <a:t>Integration of identify theft risk considerations (i.e. Red Flags, HIPAA)</a:t>
            </a:r>
          </a:p>
          <a:p>
            <a:pPr marL="573088" lvl="1" eaLnBrk="1" hangingPunct="1">
              <a:lnSpc>
                <a:spcPct val="90000"/>
              </a:lnSpc>
              <a:buFontTx/>
              <a:buChar char="•"/>
            </a:pPr>
            <a:r>
              <a:rPr lang="en-US">
                <a:latin typeface="Times New Roman" pitchFamily="18" charset="0"/>
              </a:rPr>
              <a:t>Annual program updates and risk assessment updates based on corporate projects, strategy, and IT changes</a:t>
            </a:r>
          </a:p>
          <a:p>
            <a:pPr marL="573088" lvl="1" eaLnBrk="1" hangingPunct="1">
              <a:lnSpc>
                <a:spcPct val="90000"/>
              </a:lnSpc>
              <a:buFontTx/>
              <a:buChar char="•"/>
            </a:pPr>
            <a:r>
              <a:rPr lang="en-US">
                <a:latin typeface="Times New Roman" pitchFamily="18" charset="0"/>
              </a:rPr>
              <a:t>Is there a formal IT strategic plan within the organization?</a:t>
            </a:r>
          </a:p>
          <a:p>
            <a:pPr marL="973138" lvl="2" eaLnBrk="1" hangingPunct="1">
              <a:lnSpc>
                <a:spcPct val="90000"/>
              </a:lnSpc>
            </a:pPr>
            <a:r>
              <a:rPr lang="en-US">
                <a:latin typeface="Times New Roman" pitchFamily="18" charset="0"/>
              </a:rPr>
              <a:t>Align risks and evaluate/measure risks accordingly </a:t>
            </a:r>
          </a:p>
          <a:p>
            <a:pPr marL="573088" lvl="1" eaLnBrk="1" hangingPunct="1">
              <a:lnSpc>
                <a:spcPct val="90000"/>
              </a:lnSpc>
              <a:buFontTx/>
              <a:buChar char="•"/>
            </a:pPr>
            <a:r>
              <a:rPr lang="en-US">
                <a:latin typeface="Times New Roman" pitchFamily="18" charset="0"/>
              </a:rPr>
              <a:t>Define formal IT KPIs for review and monitoring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a:t>Keys to Mitigate Risk</a:t>
            </a:r>
            <a:endParaRPr lang="en-US"/>
          </a:p>
        </p:txBody>
      </p:sp>
      <p:sp>
        <p:nvSpPr>
          <p:cNvPr id="28675" name="Content Placeholder 2"/>
          <p:cNvSpPr>
            <a:spLocks noGrp="1"/>
          </p:cNvSpPr>
          <p:nvPr>
            <p:ph sz="half" idx="1"/>
          </p:nvPr>
        </p:nvSpPr>
        <p:spPr/>
        <p:txBody>
          <a:bodyPr/>
          <a:lstStyle/>
          <a:p>
            <a:r>
              <a:rPr lang="en-US"/>
              <a:t>Test, Test, Test</a:t>
            </a:r>
          </a:p>
          <a:p>
            <a:pPr lvl="1"/>
            <a:r>
              <a:rPr lang="en-US"/>
              <a:t>Penetration testing</a:t>
            </a:r>
          </a:p>
          <a:p>
            <a:pPr lvl="2"/>
            <a:r>
              <a:rPr lang="en-US"/>
              <a:t>Internal and external</a:t>
            </a:r>
          </a:p>
          <a:p>
            <a:pPr lvl="1"/>
            <a:r>
              <a:rPr lang="en-US"/>
              <a:t>Social engineering testing</a:t>
            </a:r>
          </a:p>
          <a:p>
            <a:pPr lvl="2"/>
            <a:r>
              <a:rPr lang="en-US"/>
              <a:t>Simulate phishing</a:t>
            </a:r>
          </a:p>
          <a:p>
            <a:pPr lvl="1"/>
            <a:r>
              <a:rPr lang="en-US"/>
              <a:t>IT General Control testing</a:t>
            </a:r>
          </a:p>
          <a:p>
            <a:pPr lvl="2"/>
            <a:r>
              <a:rPr lang="en-US"/>
              <a:t>Test the tools within your organization</a:t>
            </a:r>
          </a:p>
          <a:p>
            <a:pPr lvl="2"/>
            <a:r>
              <a:rPr lang="en-US"/>
              <a:t>Test internal processes</a:t>
            </a:r>
          </a:p>
        </p:txBody>
      </p:sp>
      <p:pic>
        <p:nvPicPr>
          <p:cNvPr id="28676" name="Content Placeholder 6" descr="bizcom18.gif"/>
          <p:cNvPicPr>
            <a:picLocks noGrp="1" noChangeAspect="1"/>
          </p:cNvPicPr>
          <p:nvPr>
            <p:ph sz="half" idx="2"/>
          </p:nvPr>
        </p:nvPicPr>
        <p:blipFill>
          <a:blip r:embed="rId2" cstate="print"/>
          <a:srcRect/>
          <a:stretch>
            <a:fillRect/>
          </a:stretch>
        </p:blipFill>
        <p:spPr>
          <a:xfrm>
            <a:off x="4648200" y="1392238"/>
            <a:ext cx="4038600" cy="45180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Paperless…” – Statistics</a:t>
            </a:r>
          </a:p>
        </p:txBody>
      </p:sp>
      <p:sp>
        <p:nvSpPr>
          <p:cNvPr id="3" name="Content Placeholder 2"/>
          <p:cNvSpPr>
            <a:spLocks noGrp="1"/>
          </p:cNvSpPr>
          <p:nvPr>
            <p:ph idx="1"/>
          </p:nvPr>
        </p:nvSpPr>
        <p:spPr>
          <a:xfrm>
            <a:off x="457200" y="1219200"/>
            <a:ext cx="6248400" cy="4724400"/>
          </a:xfrm>
        </p:spPr>
        <p:txBody>
          <a:bodyPr/>
          <a:lstStyle/>
          <a:p>
            <a:r>
              <a:rPr lang="en-US" sz="1800" dirty="0"/>
              <a:t>Organizations spend on average in labor costs:  </a:t>
            </a:r>
          </a:p>
          <a:p>
            <a:pPr marL="682625" lvl="1" indent="-334963"/>
            <a:r>
              <a:rPr lang="en-US" sz="1800" b="1" dirty="0"/>
              <a:t>$20 </a:t>
            </a:r>
            <a:r>
              <a:rPr lang="en-US" sz="1800" dirty="0"/>
              <a:t>to file a document</a:t>
            </a:r>
          </a:p>
          <a:p>
            <a:pPr marL="682625" lvl="1" indent="-334963"/>
            <a:r>
              <a:rPr lang="en-US" sz="1800" b="1" dirty="0"/>
              <a:t>$120 </a:t>
            </a:r>
            <a:r>
              <a:rPr lang="en-US" sz="1800" dirty="0"/>
              <a:t>to find a misfiled document</a:t>
            </a:r>
          </a:p>
          <a:p>
            <a:pPr marL="682625" lvl="1" indent="-334963"/>
            <a:r>
              <a:rPr lang="en-US" sz="1800" b="1" dirty="0"/>
              <a:t>$220 </a:t>
            </a:r>
            <a:r>
              <a:rPr lang="en-US" sz="1800" dirty="0"/>
              <a:t>to reproduce a lost document</a:t>
            </a:r>
          </a:p>
          <a:p>
            <a:pPr lvl="1">
              <a:buNone/>
            </a:pPr>
            <a:endParaRPr lang="en-US" sz="1000" i="1" dirty="0"/>
          </a:p>
          <a:p>
            <a:r>
              <a:rPr lang="en-US" sz="1800" dirty="0"/>
              <a:t>The average cost to process a single invoice manually is $24. </a:t>
            </a:r>
            <a:r>
              <a:rPr lang="en-US" sz="1800" i="1" dirty="0"/>
              <a:t>(IOMA)</a:t>
            </a:r>
          </a:p>
          <a:p>
            <a:endParaRPr lang="en-US" sz="1000" dirty="0"/>
          </a:p>
          <a:p>
            <a:r>
              <a:rPr lang="en-US" sz="1800" dirty="0"/>
              <a:t>70% of all accounts payable payments made today are made on paper.  It lags most other functional areas in terms of automation. </a:t>
            </a:r>
            <a:r>
              <a:rPr lang="en-US" sz="1800" i="1" dirty="0"/>
              <a:t>   </a:t>
            </a:r>
          </a:p>
          <a:p>
            <a:endParaRPr lang="en-US" sz="1000" dirty="0"/>
          </a:p>
          <a:p>
            <a:r>
              <a:rPr lang="en-US" sz="1800" dirty="0"/>
              <a:t>Of all documents…</a:t>
            </a:r>
          </a:p>
          <a:p>
            <a:pPr marL="682625" lvl="1" indent="-334963"/>
            <a:r>
              <a:rPr lang="en-US" sz="1800" b="1" dirty="0"/>
              <a:t>7.5%</a:t>
            </a:r>
            <a:r>
              <a:rPr lang="en-US" sz="1800" dirty="0"/>
              <a:t> get lost</a:t>
            </a:r>
          </a:p>
          <a:p>
            <a:pPr marL="682625" lvl="1" indent="-334963"/>
            <a:r>
              <a:rPr lang="en-US" sz="1800" b="1" dirty="0"/>
              <a:t>3%</a:t>
            </a:r>
            <a:r>
              <a:rPr lang="en-US" sz="1800" dirty="0"/>
              <a:t> of the remainder get misfiled</a:t>
            </a:r>
          </a:p>
          <a:p>
            <a:pPr>
              <a:buNone/>
            </a:pPr>
            <a:endParaRPr lang="en-US" sz="1000" dirty="0"/>
          </a:p>
          <a:p>
            <a:pPr lvl="1">
              <a:buNone/>
            </a:pPr>
            <a:endParaRPr lang="en-US" dirty="0"/>
          </a:p>
        </p:txBody>
      </p:sp>
      <p:pic>
        <p:nvPicPr>
          <p:cNvPr id="3074" name="Picture 2" descr="C:\Users\kkienhol\AppData\Local\Microsoft\Windows\Temporary Internet Files\Content.IE5\06ZQJEWD\MP900321180[1].jpg"/>
          <p:cNvPicPr>
            <a:picLocks noChangeAspect="1" noChangeArrowheads="1"/>
          </p:cNvPicPr>
          <p:nvPr/>
        </p:nvPicPr>
        <p:blipFill>
          <a:blip r:embed="rId3" cstate="print"/>
          <a:srcRect/>
          <a:stretch>
            <a:fillRect/>
          </a:stretch>
        </p:blipFill>
        <p:spPr bwMode="auto">
          <a:xfrm>
            <a:off x="6781800" y="2286000"/>
            <a:ext cx="2151888" cy="3048000"/>
          </a:xfrm>
          <a:prstGeom prst="rect">
            <a:avLst/>
          </a:prstGeom>
          <a:noFill/>
        </p:spPr>
      </p:pic>
      <p:sp>
        <p:nvSpPr>
          <p:cNvPr id="6" name="Content Placeholder 2"/>
          <p:cNvSpPr txBox="1">
            <a:spLocks/>
          </p:cNvSpPr>
          <p:nvPr/>
        </p:nvSpPr>
        <p:spPr bwMode="auto">
          <a:xfrm>
            <a:off x="3810000" y="2895600"/>
            <a:ext cx="6248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7" name="Content Placeholder 2"/>
          <p:cNvSpPr txBox="1">
            <a:spLocks/>
          </p:cNvSpPr>
          <p:nvPr/>
        </p:nvSpPr>
        <p:spPr bwMode="auto">
          <a:xfrm>
            <a:off x="152400" y="5943600"/>
            <a:ext cx="8991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t>Professionals spend 5-15% of their time </a:t>
            </a:r>
            <a:r>
              <a:rPr lang="en-US" b="1" u="sng" dirty="0"/>
              <a:t>reading</a:t>
            </a:r>
            <a:r>
              <a:rPr lang="en-US" b="1" dirty="0"/>
              <a:t> information, but up to 50% </a:t>
            </a:r>
            <a:r>
              <a:rPr lang="en-US" b="1" u="sng" dirty="0"/>
              <a:t>looking</a:t>
            </a:r>
            <a:r>
              <a:rPr lang="en-US" b="1" dirty="0"/>
              <a:t> for it.</a:t>
            </a:r>
          </a:p>
        </p:txBody>
      </p:sp>
      <p:sp>
        <p:nvSpPr>
          <p:cNvPr id="8" name="Rectangle 7"/>
          <p:cNvSpPr/>
          <p:nvPr/>
        </p:nvSpPr>
        <p:spPr>
          <a:xfrm>
            <a:off x="228600" y="6248400"/>
            <a:ext cx="1524776" cy="307777"/>
          </a:xfrm>
          <a:prstGeom prst="rect">
            <a:avLst/>
          </a:prstGeom>
        </p:spPr>
        <p:txBody>
          <a:bodyPr wrap="square">
            <a:spAutoFit/>
          </a:bodyPr>
          <a:lstStyle/>
          <a:p>
            <a:r>
              <a:rPr lang="en-US" sz="1400" i="1" dirty="0"/>
              <a:t>(Aberdeen Group) </a:t>
            </a:r>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8" name="Picture 5" descr="MCj04376290000[1]"/>
          <p:cNvPicPr>
            <a:picLocks noGrp="1" noChangeAspect="1" noChangeArrowheads="1"/>
          </p:cNvPicPr>
          <p:nvPr>
            <p:ph idx="1"/>
          </p:nvPr>
        </p:nvPicPr>
        <p:blipFill>
          <a:blip r:embed="rId2" cstate="print"/>
          <a:srcRect/>
          <a:stretch>
            <a:fillRect/>
          </a:stretch>
        </p:blipFill>
        <p:spPr bwMode="auto">
          <a:xfrm>
            <a:off x="2667000" y="2743200"/>
            <a:ext cx="3657371" cy="3657371"/>
          </a:xfrm>
          <a:prstGeom prst="rect">
            <a:avLst/>
          </a:prstGeom>
          <a:noFill/>
          <a:ln w="9525">
            <a:noFill/>
            <a:miter lim="800000"/>
            <a:headEnd/>
            <a:tailEnd/>
          </a:ln>
        </p:spPr>
      </p:pic>
      <p:sp>
        <p:nvSpPr>
          <p:cNvPr id="10" name="Content Placeholder 2"/>
          <p:cNvSpPr txBox="1">
            <a:spLocks/>
          </p:cNvSpPr>
          <p:nvPr/>
        </p:nvSpPr>
        <p:spPr bwMode="auto">
          <a:xfrm>
            <a:off x="609600" y="1143000"/>
            <a:ext cx="7543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Calibri" pitchFamily="34" charset="0"/>
                <a:ea typeface="+mn-ea"/>
                <a:cs typeface="Calibri" pitchFamily="34" charset="0"/>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0" cap="none" spc="0" normalizeH="0" baseline="0" noProof="0" dirty="0">
                <a:ln>
                  <a:noFill/>
                </a:ln>
                <a:solidFill>
                  <a:schemeClr val="tx1"/>
                </a:solidFill>
                <a:effectLst/>
                <a:uLnTx/>
                <a:uFillTx/>
                <a:latin typeface="Calibri" pitchFamily="34" charset="0"/>
                <a:ea typeface="+mn-ea"/>
                <a:cs typeface="Calibri" pitchFamily="34" charset="0"/>
              </a:rPr>
              <a:t>	</a:t>
            </a:r>
            <a:r>
              <a:rPr kumimoji="0" lang="en-US" sz="4400" b="0" i="1" u="none" strike="noStrike" kern="0" cap="none" spc="0" normalizeH="0" baseline="0" noProof="0" dirty="0">
                <a:ln>
                  <a:noFill/>
                </a:ln>
                <a:solidFill>
                  <a:schemeClr val="tx1"/>
                </a:solidFill>
                <a:effectLst/>
                <a:uLnTx/>
                <a:uFillTx/>
                <a:latin typeface="Calibri" pitchFamily="34" charset="0"/>
                <a:ea typeface="+mn-ea"/>
                <a:cs typeface="Calibri" pitchFamily="34" charset="0"/>
              </a:rPr>
              <a:t>Go Paperless</a:t>
            </a:r>
            <a:r>
              <a:rPr lang="en-US" sz="4400" i="1" kern="0" noProof="0" dirty="0">
                <a:latin typeface="Calibri" pitchFamily="34" charset="0"/>
                <a:cs typeface="Calibri" pitchFamily="34" charset="0"/>
              </a:rPr>
              <a:t>, </a:t>
            </a:r>
            <a:r>
              <a:rPr kumimoji="0" lang="en-US" sz="4400" b="0" i="1" u="none" strike="noStrike" kern="0" cap="none" spc="0" normalizeH="0" baseline="0" noProof="0" dirty="0">
                <a:ln>
                  <a:noFill/>
                </a:ln>
                <a:solidFill>
                  <a:schemeClr val="tx1"/>
                </a:solidFill>
                <a:effectLst/>
                <a:uLnTx/>
                <a:uFillTx/>
                <a:latin typeface="Calibri" pitchFamily="34" charset="0"/>
                <a:ea typeface="+mn-ea"/>
                <a:cs typeface="Calibri" pitchFamily="34" charset="0"/>
              </a:rPr>
              <a:t> </a:t>
            </a:r>
            <a:r>
              <a:rPr lang="en-US" sz="4400" i="1" kern="0" dirty="0">
                <a:solidFill>
                  <a:srgbClr val="009900"/>
                </a:solidFill>
                <a:latin typeface="Calibri" pitchFamily="34" charset="0"/>
                <a:cs typeface="Calibri" pitchFamily="34" charset="0"/>
              </a:rPr>
              <a:t>Go Green</a:t>
            </a:r>
            <a:endParaRPr kumimoji="0" lang="en-US" sz="4400" b="0" i="0" u="sng" strike="noStrike" kern="0" cap="none" spc="0" normalizeH="0" baseline="0" noProof="0" dirty="0">
              <a:ln>
                <a:noFill/>
              </a:ln>
              <a:solidFill>
                <a:srgbClr val="009900"/>
              </a:solidFill>
              <a:effectLst/>
              <a:uLnTx/>
              <a:uFillTx/>
              <a:latin typeface="Calibri" pitchFamily="34" charset="0"/>
              <a:ea typeface="+mn-ea"/>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3050"/>
            <a:ext cx="3008313" cy="1162050"/>
          </a:xfrm>
        </p:spPr>
        <p:txBody>
          <a:bodyPr/>
          <a:lstStyle/>
          <a:p>
            <a:r>
              <a:rPr lang="en-US" dirty="0"/>
              <a:t>Questions?</a:t>
            </a:r>
          </a:p>
        </p:txBody>
      </p:sp>
      <p:sp>
        <p:nvSpPr>
          <p:cNvPr id="29700" name="Text Placeholder 3"/>
          <p:cNvSpPr>
            <a:spLocks noGrp="1"/>
          </p:cNvSpPr>
          <p:nvPr>
            <p:ph type="body" sz="half" idx="2"/>
          </p:nvPr>
        </p:nvSpPr>
        <p:spPr>
          <a:xfrm>
            <a:off x="330200" y="1435100"/>
            <a:ext cx="3135313" cy="5003800"/>
          </a:xfrm>
        </p:spPr>
        <p:txBody>
          <a:bodyPr/>
          <a:lstStyle/>
          <a:p>
            <a:pPr algn="ctr"/>
            <a:endParaRPr lang="en-US" sz="1800" b="1" dirty="0"/>
          </a:p>
          <a:p>
            <a:pPr algn="ctr"/>
            <a:r>
              <a:rPr lang="en-US" sz="1800" b="1" dirty="0"/>
              <a:t>Jim Kreiser, Principal</a:t>
            </a:r>
          </a:p>
          <a:p>
            <a:pPr algn="ctr"/>
            <a:r>
              <a:rPr lang="en-US" sz="1800" dirty="0"/>
              <a:t>IT &amp; Risk Management Services</a:t>
            </a:r>
          </a:p>
          <a:p>
            <a:pPr algn="ctr"/>
            <a:r>
              <a:rPr lang="en-US" sz="1400" dirty="0">
                <a:hlinkClick r:id="rId2"/>
              </a:rPr>
              <a:t>james.kreiser@claconnect.com</a:t>
            </a:r>
            <a:endParaRPr lang="en-US" sz="1400" dirty="0"/>
          </a:p>
          <a:p>
            <a:pPr algn="ctr"/>
            <a:r>
              <a:rPr lang="en-US" sz="1800" dirty="0"/>
              <a:t>(717)558-0860</a:t>
            </a:r>
            <a:endParaRPr lang="en-US" sz="1800" b="1" i="1" dirty="0"/>
          </a:p>
          <a:p>
            <a:pPr algn="ctr"/>
            <a:endParaRPr lang="en-US" sz="1800" b="1" dirty="0"/>
          </a:p>
          <a:p>
            <a:pPr algn="ctr"/>
            <a:r>
              <a:rPr lang="en-US" sz="1800" b="1" dirty="0"/>
              <a:t>Andrew Laflin, Manager</a:t>
            </a:r>
          </a:p>
          <a:p>
            <a:pPr algn="ctr"/>
            <a:r>
              <a:rPr lang="en-US" sz="1800" dirty="0"/>
              <a:t>Assurance Services</a:t>
            </a:r>
          </a:p>
          <a:p>
            <a:pPr algn="ctr"/>
            <a:r>
              <a:rPr lang="en-US" sz="1600" dirty="0">
                <a:hlinkClick r:id="rId3"/>
              </a:rPr>
              <a:t>andrew.laflin@claconnect.com</a:t>
            </a:r>
            <a:endParaRPr lang="en-US" sz="1600" dirty="0"/>
          </a:p>
          <a:p>
            <a:pPr algn="ctr"/>
            <a:endParaRPr lang="en-US" sz="1600" dirty="0"/>
          </a:p>
          <a:p>
            <a:pPr algn="ctr"/>
            <a:endParaRPr lang="en-US" sz="800" b="1" i="1" dirty="0"/>
          </a:p>
          <a:p>
            <a:pPr algn="ctr"/>
            <a:endParaRPr lang="en-US" sz="1800" b="1" i="1" dirty="0"/>
          </a:p>
        </p:txBody>
      </p:sp>
      <p:sp>
        <p:nvSpPr>
          <p:cNvPr id="5" name="Content Placeholder 4"/>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Fundamentals of Internal Controls</a:t>
            </a:r>
          </a:p>
        </p:txBody>
      </p:sp>
      <p:sp>
        <p:nvSpPr>
          <p:cNvPr id="3" name="Content Placeholder 2"/>
          <p:cNvSpPr>
            <a:spLocks noGrp="1"/>
          </p:cNvSpPr>
          <p:nvPr>
            <p:ph idx="1"/>
          </p:nvPr>
        </p:nvSpPr>
        <p:spPr>
          <a:xfrm>
            <a:off x="228600" y="1219200"/>
            <a:ext cx="8610600" cy="5105400"/>
          </a:xfrm>
        </p:spPr>
        <p:txBody>
          <a:bodyPr/>
          <a:lstStyle/>
          <a:p>
            <a:pPr algn="ctr">
              <a:spcBef>
                <a:spcPts val="350"/>
              </a:spcBef>
              <a:buNone/>
            </a:pPr>
            <a:r>
              <a:rPr lang="en-US" sz="2000" dirty="0"/>
              <a:t>	**</a:t>
            </a:r>
            <a:r>
              <a:rPr lang="en-US" sz="1800" b="1" i="1" dirty="0"/>
              <a:t>When it comes to going paperless, this can significantly </a:t>
            </a:r>
          </a:p>
          <a:p>
            <a:pPr algn="ctr">
              <a:buNone/>
            </a:pPr>
            <a:r>
              <a:rPr lang="en-US" sz="1800" b="1" i="1" dirty="0"/>
              <a:t>improve efficiency and enhance your internal controls**</a:t>
            </a:r>
          </a:p>
          <a:p>
            <a:pPr>
              <a:buNone/>
            </a:pPr>
            <a:endParaRPr lang="en-US" sz="800" dirty="0"/>
          </a:p>
          <a:p>
            <a:pPr>
              <a:buNone/>
            </a:pPr>
            <a:r>
              <a:rPr lang="en-US" sz="1600" b="1" dirty="0"/>
              <a:t>1.  Establish prevention procedures</a:t>
            </a:r>
          </a:p>
          <a:p>
            <a:pPr marL="231775" lvl="1" indent="0">
              <a:spcAft>
                <a:spcPts val="500"/>
              </a:spcAft>
              <a:buNone/>
            </a:pPr>
            <a:r>
              <a:rPr lang="en-US" sz="1600" dirty="0"/>
              <a:t>Identify key areas where your organization is most vulnerable and know who is accountable for each. Determine the types of fraud that may occur and how they would likely be concealed. Then establish internal controls to keep these possibilities from becoming realities.</a:t>
            </a:r>
          </a:p>
          <a:p>
            <a:pPr>
              <a:buNone/>
            </a:pPr>
            <a:r>
              <a:rPr lang="en-US" sz="1600" b="1" dirty="0"/>
              <a:t>2.  Go paperless</a:t>
            </a:r>
          </a:p>
          <a:p>
            <a:pPr marL="231775" lvl="1" indent="0">
              <a:spcAft>
                <a:spcPts val="500"/>
              </a:spcAft>
              <a:buNone/>
            </a:pPr>
            <a:r>
              <a:rPr lang="en-US" sz="1600" dirty="0"/>
              <a:t>Prevent "lost" bills, invoices, documents and reduce the risk of manipulation and information theft. You'll also get an audit trail so you know exactly who accessed, viewed, or changed a document.</a:t>
            </a:r>
          </a:p>
          <a:p>
            <a:pPr>
              <a:buNone/>
            </a:pPr>
            <a:r>
              <a:rPr lang="en-US" sz="1600" b="1" dirty="0"/>
              <a:t>3.  Enforce separation of duties</a:t>
            </a:r>
          </a:p>
          <a:p>
            <a:pPr marL="231775" lvl="1" indent="0">
              <a:spcAft>
                <a:spcPts val="500"/>
              </a:spcAft>
              <a:buNone/>
            </a:pPr>
            <a:r>
              <a:rPr lang="en-US" sz="1600" dirty="0"/>
              <a:t>Clearly define user access to the data, ensuring single users do not authorize, process, and record financial transactions within the organization. </a:t>
            </a:r>
          </a:p>
          <a:p>
            <a:pPr>
              <a:buNone/>
            </a:pPr>
            <a:r>
              <a:rPr lang="en-US" sz="1600" b="1" dirty="0"/>
              <a:t>4.  Automate work processes</a:t>
            </a:r>
          </a:p>
          <a:p>
            <a:pPr marL="231775" lvl="1" indent="0">
              <a:buNone/>
            </a:pPr>
            <a:r>
              <a:rPr lang="en-US" sz="1600" dirty="0"/>
              <a:t>Enabling different members of your staff to access bills, invoices, documents; workflow is critical to your productivity. By automating reminders and an audit trail, you ensure that nothing falls through the cracks and that people who are not supposed to be part of the process are kept out.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Fundamentals of Internal Controls </a:t>
            </a:r>
            <a:r>
              <a:rPr lang="en-US" sz="2800" dirty="0"/>
              <a:t>(continued)</a:t>
            </a:r>
          </a:p>
        </p:txBody>
      </p:sp>
      <p:sp>
        <p:nvSpPr>
          <p:cNvPr id="3" name="Content Placeholder 2"/>
          <p:cNvSpPr>
            <a:spLocks noGrp="1"/>
          </p:cNvSpPr>
          <p:nvPr>
            <p:ph idx="1"/>
          </p:nvPr>
        </p:nvSpPr>
        <p:spPr>
          <a:xfrm>
            <a:off x="228600" y="1219200"/>
            <a:ext cx="8610600" cy="5181600"/>
          </a:xfrm>
        </p:spPr>
        <p:txBody>
          <a:bodyPr/>
          <a:lstStyle/>
          <a:p>
            <a:pPr algn="ctr">
              <a:buNone/>
            </a:pPr>
            <a:r>
              <a:rPr lang="en-US" sz="2000" dirty="0"/>
              <a:t>	**</a:t>
            </a:r>
            <a:r>
              <a:rPr lang="en-US" sz="1800" b="1" i="1" dirty="0"/>
              <a:t>When it comes to going paperless, this can significantly </a:t>
            </a:r>
          </a:p>
          <a:p>
            <a:pPr algn="ctr">
              <a:buNone/>
            </a:pPr>
            <a:r>
              <a:rPr lang="en-US" sz="1800" b="1" i="1" dirty="0"/>
              <a:t>improve efficiency enhance your internal controls**</a:t>
            </a:r>
          </a:p>
          <a:p>
            <a:pPr>
              <a:buNone/>
            </a:pPr>
            <a:endParaRPr lang="en-US" sz="1000" dirty="0"/>
          </a:p>
          <a:p>
            <a:pPr>
              <a:buNone/>
            </a:pPr>
            <a:r>
              <a:rPr lang="en-US" sz="1600" b="1" dirty="0"/>
              <a:t>5.  Enforce payment controls</a:t>
            </a:r>
          </a:p>
          <a:p>
            <a:pPr marL="231775" lvl="1" indent="0">
              <a:spcAft>
                <a:spcPts val="500"/>
              </a:spcAft>
              <a:buNone/>
            </a:pPr>
            <a:r>
              <a:rPr lang="en-US" sz="1600" dirty="0"/>
              <a:t>By segmenting role-based controls, you make sure that no one person has access to information and the ability to edit accounting data (vendor addresses, etc.). Separation of the approval process from payment and of data entry from payment processing is key.</a:t>
            </a:r>
          </a:p>
          <a:p>
            <a:pPr>
              <a:buNone/>
            </a:pPr>
            <a:r>
              <a:rPr lang="en-US" sz="1600" b="1" dirty="0"/>
              <a:t>6.  Streamline &amp; control check process (incoming and outgoing)</a:t>
            </a:r>
          </a:p>
          <a:p>
            <a:pPr marL="231775" lvl="1" indent="0">
              <a:spcAft>
                <a:spcPts val="500"/>
              </a:spcAft>
              <a:buNone/>
            </a:pPr>
            <a:r>
              <a:rPr lang="en-US" sz="1600" dirty="0"/>
              <a:t>A single check contains every piece of information needed to access your money. By receiving payments electronically you prevent trips to the bank and protect against checks being improperly deposited. </a:t>
            </a:r>
          </a:p>
          <a:p>
            <a:pPr>
              <a:buNone/>
            </a:pPr>
            <a:r>
              <a:rPr lang="en-US" sz="1600" b="1" dirty="0"/>
              <a:t>7.  Perform more regular internal audits</a:t>
            </a:r>
          </a:p>
          <a:p>
            <a:pPr marL="231775" lvl="1" indent="0">
              <a:buNone/>
            </a:pPr>
            <a:r>
              <a:rPr lang="en-US" sz="1600" dirty="0"/>
              <a:t>Automated systems make regular audits much easier, creating an </a:t>
            </a:r>
          </a:p>
          <a:p>
            <a:pPr marL="231775" lvl="1" indent="0">
              <a:buNone/>
            </a:pPr>
            <a:r>
              <a:rPr lang="en-US" sz="1600" dirty="0"/>
              <a:t>online audit trail and review of the entry and approval processes.</a:t>
            </a:r>
          </a:p>
          <a:p>
            <a:pPr>
              <a:buNone/>
            </a:pPr>
            <a:endParaRPr lang="en-US" sz="1600" dirty="0"/>
          </a:p>
          <a:p>
            <a:pPr lvl="1"/>
            <a:endParaRPr lang="en-US" sz="2000" dirty="0"/>
          </a:p>
          <a:p>
            <a:endParaRPr lang="en-US" sz="2000" dirty="0"/>
          </a:p>
        </p:txBody>
      </p:sp>
      <p:pic>
        <p:nvPicPr>
          <p:cNvPr id="6146" name="Picture 2" descr="C:\Users\kkienhol\AppData\Local\Microsoft\Windows\Temporary Internet Files\Content.IE5\PTCDFOO6\MC900037062[1].wmf"/>
          <p:cNvPicPr>
            <a:picLocks noChangeAspect="1" noChangeArrowheads="1"/>
          </p:cNvPicPr>
          <p:nvPr/>
        </p:nvPicPr>
        <p:blipFill>
          <a:blip r:embed="rId3" cstate="print"/>
          <a:srcRect/>
          <a:stretch>
            <a:fillRect/>
          </a:stretch>
        </p:blipFill>
        <p:spPr bwMode="auto">
          <a:xfrm>
            <a:off x="6843713" y="4402138"/>
            <a:ext cx="1492250" cy="18462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“Paperless Plan”</a:t>
            </a:r>
          </a:p>
        </p:txBody>
      </p:sp>
      <p:sp>
        <p:nvSpPr>
          <p:cNvPr id="3" name="Content Placeholder 2"/>
          <p:cNvSpPr>
            <a:spLocks noGrp="1"/>
          </p:cNvSpPr>
          <p:nvPr>
            <p:ph idx="1"/>
          </p:nvPr>
        </p:nvSpPr>
        <p:spPr>
          <a:xfrm>
            <a:off x="496887" y="1252537"/>
            <a:ext cx="5867400" cy="5334000"/>
          </a:xfrm>
        </p:spPr>
        <p:txBody>
          <a:bodyPr/>
          <a:lstStyle/>
          <a:p>
            <a:pPr marL="342900" lvl="1" indent="-342900">
              <a:buNone/>
            </a:pPr>
            <a:r>
              <a:rPr lang="en-US" sz="1800" b="1" dirty="0"/>
              <a:t>Overcoming the hurdles &amp; Get Buy In</a:t>
            </a:r>
          </a:p>
          <a:p>
            <a:pPr marL="231775" lvl="1" indent="-231775"/>
            <a:r>
              <a:rPr lang="en-US" sz="1600" b="1" dirty="0"/>
              <a:t>Tossing out paper requires cooperation </a:t>
            </a:r>
            <a:r>
              <a:rPr lang="en-US" sz="1600" dirty="0"/>
              <a:t>not just from your team, but the organization, and ultimately to go completely paperless need to have buy in from customers, vendors, and 3</a:t>
            </a:r>
            <a:r>
              <a:rPr lang="en-US" sz="1600" baseline="30000" dirty="0"/>
              <a:t>rd</a:t>
            </a:r>
            <a:r>
              <a:rPr lang="en-US" sz="1600" dirty="0"/>
              <a:t> parties.</a:t>
            </a:r>
          </a:p>
          <a:p>
            <a:pPr>
              <a:buNone/>
            </a:pPr>
            <a:endParaRPr lang="en-US" sz="1000" b="1" dirty="0"/>
          </a:p>
          <a:p>
            <a:pPr>
              <a:buNone/>
            </a:pPr>
            <a:r>
              <a:rPr lang="en-US" sz="1800" b="1" dirty="0"/>
              <a:t>Start Small </a:t>
            </a:r>
          </a:p>
          <a:p>
            <a:pPr marL="231775" lvl="1" indent="-231775"/>
            <a:r>
              <a:rPr lang="en-US" sz="1600" dirty="0"/>
              <a:t>Which areas do you have the buy in and try a specific process (maybe banking since easy to get online statements, maybe billing if your software can attach billing detail to it…).</a:t>
            </a:r>
          </a:p>
          <a:p>
            <a:pPr marL="231775" lvl="1" indent="-231775"/>
            <a:r>
              <a:rPr lang="en-US" sz="1600" dirty="0"/>
              <a:t>While vast segments of the finance function have gone electronic, accounts payable remains one of the last to convert.  Per IOMA, they call this the “paper tsunami.”  (Don’t do account payable first, do something small and that you can get your arms around).</a:t>
            </a:r>
          </a:p>
          <a:p>
            <a:pPr marL="231775" lvl="1" indent="-231775"/>
            <a:r>
              <a:rPr lang="en-US" sz="1600" b="1" dirty="0"/>
              <a:t>It can be as simple as taking the paperless concepts you already embrace in your personal life </a:t>
            </a:r>
            <a:r>
              <a:rPr lang="en-US" sz="1600" dirty="0"/>
              <a:t>(e.g. online bank statements, credit card statements) and employing that same mindset to your office.   </a:t>
            </a:r>
          </a:p>
          <a:p>
            <a:pPr marL="231775" lvl="1" indent="-231775"/>
            <a:r>
              <a:rPr lang="en-US" sz="1600" dirty="0"/>
              <a:t>Maybe you like the idea of adding a second computer monitor to help cut down the number of documents you print.   </a:t>
            </a:r>
          </a:p>
        </p:txBody>
      </p:sp>
      <p:pic>
        <p:nvPicPr>
          <p:cNvPr id="8194" name="Picture 2" descr="C:\Users\kkienhol\AppData\Local\Microsoft\Windows\Temporary Internet Files\Content.IE5\06ZQJEWD\MC900432599[1].png"/>
          <p:cNvPicPr>
            <a:picLocks noChangeAspect="1" noChangeArrowheads="1"/>
          </p:cNvPicPr>
          <p:nvPr/>
        </p:nvPicPr>
        <p:blipFill>
          <a:blip r:embed="rId2" cstate="print"/>
          <a:srcRect/>
          <a:stretch>
            <a:fillRect/>
          </a:stretch>
        </p:blipFill>
        <p:spPr bwMode="auto">
          <a:xfrm>
            <a:off x="6705600" y="1447800"/>
            <a:ext cx="1828800" cy="1828800"/>
          </a:xfrm>
          <a:prstGeom prst="rect">
            <a:avLst/>
          </a:prstGeom>
          <a:noFill/>
        </p:spPr>
      </p:pic>
      <p:pic>
        <p:nvPicPr>
          <p:cNvPr id="8195" name="Picture 3" descr="C:\Users\kkienhol\AppData\Local\Microsoft\Windows\Temporary Internet Files\Content.IE5\J6Q3L261\MC900442155[1].png"/>
          <p:cNvPicPr>
            <a:picLocks noChangeAspect="1" noChangeArrowheads="1"/>
          </p:cNvPicPr>
          <p:nvPr/>
        </p:nvPicPr>
        <p:blipFill>
          <a:blip r:embed="rId3" cstate="print"/>
          <a:srcRect/>
          <a:stretch>
            <a:fillRect/>
          </a:stretch>
        </p:blipFill>
        <p:spPr bwMode="auto">
          <a:xfrm>
            <a:off x="6477000" y="3733800"/>
            <a:ext cx="2286000" cy="2286000"/>
          </a:xfrm>
          <a:prstGeom prst="rect">
            <a:avLst/>
          </a:prstGeom>
          <a:noFill/>
        </p:spPr>
      </p:pic>
      <p:cxnSp>
        <p:nvCxnSpPr>
          <p:cNvPr id="7" name="Straight Arrow Connector 6"/>
          <p:cNvCxnSpPr>
            <a:endCxn id="8195" idx="0"/>
          </p:cNvCxnSpPr>
          <p:nvPr/>
        </p:nvCxnSpPr>
        <p:spPr bwMode="auto">
          <a:xfrm rot="5400000">
            <a:off x="7277894" y="3390900"/>
            <a:ext cx="685006" cy="79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“Paperless Plan” </a:t>
            </a:r>
            <a:r>
              <a:rPr lang="en-US" sz="2400" dirty="0"/>
              <a:t>(continued)</a:t>
            </a:r>
          </a:p>
        </p:txBody>
      </p:sp>
      <p:sp>
        <p:nvSpPr>
          <p:cNvPr id="3" name="Content Placeholder 2"/>
          <p:cNvSpPr>
            <a:spLocks noGrp="1"/>
          </p:cNvSpPr>
          <p:nvPr>
            <p:ph idx="1"/>
          </p:nvPr>
        </p:nvSpPr>
        <p:spPr>
          <a:xfrm>
            <a:off x="457200" y="1219200"/>
            <a:ext cx="5486400" cy="5334000"/>
          </a:xfrm>
        </p:spPr>
        <p:txBody>
          <a:bodyPr/>
          <a:lstStyle/>
          <a:p>
            <a:r>
              <a:rPr lang="en-US" sz="2000" b="1" dirty="0"/>
              <a:t>Document the Process</a:t>
            </a:r>
          </a:p>
          <a:p>
            <a:pPr marL="566738" lvl="1" indent="-219075"/>
            <a:r>
              <a:rPr lang="en-US" sz="1800" dirty="0"/>
              <a:t>Document the workflow processes from beginning to end so you know how you want it to look and be done (this will be great for laying out the internal controls).</a:t>
            </a:r>
          </a:p>
          <a:p>
            <a:pPr marL="566738" lvl="1" indent="-219075"/>
            <a:r>
              <a:rPr lang="en-US" sz="1800" dirty="0"/>
              <a:t>Include Records Retention Policy &amp; Clean up the hard copies for each area as you go through the process.</a:t>
            </a:r>
          </a:p>
          <a:p>
            <a:endParaRPr lang="en-US" sz="1200" b="1" dirty="0"/>
          </a:p>
          <a:p>
            <a:r>
              <a:rPr lang="en-US" sz="2000" b="1" dirty="0"/>
              <a:t>Go Gradual </a:t>
            </a:r>
          </a:p>
          <a:p>
            <a:pPr marL="566738" lvl="1" indent="-219075"/>
            <a:r>
              <a:rPr lang="en-US" sz="1800" dirty="0"/>
              <a:t>Devise a timeline, include meetings, follow  up, pros, cons on each process.</a:t>
            </a:r>
          </a:p>
          <a:p>
            <a:endParaRPr lang="en-US" sz="1200" b="1" dirty="0"/>
          </a:p>
          <a:p>
            <a:r>
              <a:rPr lang="en-US" sz="2000" b="1" dirty="0"/>
              <a:t>Perform Annual Audits on each Paperless Process </a:t>
            </a:r>
          </a:p>
          <a:p>
            <a:pPr marL="566738" lvl="1" indent="-219075"/>
            <a:r>
              <a:rPr lang="en-US" sz="1800" dirty="0"/>
              <a:t>Review to make sure documentation is in line with actual process, savings, costs, efficiencies, inefficiencies.</a:t>
            </a:r>
          </a:p>
          <a:p>
            <a:pPr lvl="1"/>
            <a:endParaRPr lang="en-US" sz="1800" dirty="0"/>
          </a:p>
          <a:p>
            <a:pPr lvl="1"/>
            <a:endParaRPr lang="en-US" sz="1500" dirty="0"/>
          </a:p>
          <a:p>
            <a:pPr lvl="1"/>
            <a:endParaRPr lang="en-US" sz="1500" dirty="0"/>
          </a:p>
          <a:p>
            <a:endParaRPr lang="en-US" sz="1500" dirty="0"/>
          </a:p>
        </p:txBody>
      </p:sp>
      <p:pic>
        <p:nvPicPr>
          <p:cNvPr id="9218" name="Picture 2" descr="C:\Users\kkienhol\AppData\Local\Microsoft\Windows\Temporary Internet Files\Content.IE5\PTCDFOO6\MC900389540[1].wmf"/>
          <p:cNvPicPr>
            <a:picLocks noChangeAspect="1" noChangeArrowheads="1"/>
          </p:cNvPicPr>
          <p:nvPr/>
        </p:nvPicPr>
        <p:blipFill>
          <a:blip r:embed="rId2" cstate="print"/>
          <a:srcRect/>
          <a:stretch>
            <a:fillRect/>
          </a:stretch>
        </p:blipFill>
        <p:spPr bwMode="auto">
          <a:xfrm>
            <a:off x="6324600" y="1981200"/>
            <a:ext cx="2514599" cy="3505200"/>
          </a:xfrm>
          <a:prstGeom prst="rect">
            <a:avLst/>
          </a:prstGeom>
          <a:noFill/>
        </p:spPr>
      </p:pic>
      <p:sp>
        <p:nvSpPr>
          <p:cNvPr id="5" name="Multiply 4"/>
          <p:cNvSpPr/>
          <p:nvPr/>
        </p:nvSpPr>
        <p:spPr bwMode="auto">
          <a:xfrm>
            <a:off x="6705600" y="2438400"/>
            <a:ext cx="1295400" cy="1981200"/>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Arial" charset="0"/>
              <a:ea typeface="ヒラギノ角ゴ Pro W3" pitchFamily="1"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around Financial Areas</a:t>
            </a:r>
          </a:p>
        </p:txBody>
      </p:sp>
      <p:sp>
        <p:nvSpPr>
          <p:cNvPr id="3" name="Content Placeholder 2"/>
          <p:cNvSpPr>
            <a:spLocks noGrp="1"/>
          </p:cNvSpPr>
          <p:nvPr>
            <p:ph idx="1"/>
          </p:nvPr>
        </p:nvSpPr>
        <p:spPr>
          <a:xfrm>
            <a:off x="228600" y="1219200"/>
            <a:ext cx="8686800" cy="5334000"/>
          </a:xfrm>
        </p:spPr>
        <p:txBody>
          <a:bodyPr/>
          <a:lstStyle/>
          <a:p>
            <a:pPr marL="231775" lvl="1" indent="-231775">
              <a:spcAft>
                <a:spcPts val="1000"/>
              </a:spcAft>
              <a:buFont typeface="Wingdings" pitchFamily="2" charset="2"/>
              <a:buChar char="v"/>
            </a:pPr>
            <a:r>
              <a:rPr lang="en-US" sz="1800" b="1" i="1" dirty="0"/>
              <a:t>Clinging to paper, inflates invoice processing costs, ups payment errors and increases the chances of payment fraud. You may miss opportunities to take early payment discounts, miss payment deadlines completely, incurring late fees. All this ties up cash when it could be put to better use growing the organization or spending on program expense.</a:t>
            </a:r>
          </a:p>
          <a:p>
            <a:r>
              <a:rPr lang="en-US" sz="1800" b="1" dirty="0"/>
              <a:t>Accounts Payable</a:t>
            </a:r>
          </a:p>
          <a:p>
            <a:pPr marL="566738" lvl="1" indent="-219075"/>
            <a:r>
              <a:rPr lang="en-US" sz="1800" dirty="0"/>
              <a:t>Scan invoices, attach to check requests, ability to route check requests for approval electronically…</a:t>
            </a:r>
          </a:p>
          <a:p>
            <a:pPr marL="566738" lvl="1" indent="-219075">
              <a:spcAft>
                <a:spcPts val="500"/>
              </a:spcAft>
            </a:pPr>
            <a:r>
              <a:rPr lang="en-US" sz="1800" dirty="0"/>
              <a:t>Dual check signers don’t need to be in the same building or even same city to approve checks…</a:t>
            </a:r>
          </a:p>
          <a:p>
            <a:r>
              <a:rPr lang="en-US" sz="1800" b="1" dirty="0"/>
              <a:t>Accounts Receivable </a:t>
            </a:r>
          </a:p>
          <a:p>
            <a:pPr marL="566738" lvl="1" indent="-219075">
              <a:spcAft>
                <a:spcPts val="500"/>
              </a:spcAft>
            </a:pPr>
            <a:r>
              <a:rPr lang="en-US" sz="1800" dirty="0"/>
              <a:t>Scan invoices, backup; send documents via email instead of snail mail…</a:t>
            </a:r>
          </a:p>
          <a:p>
            <a:r>
              <a:rPr lang="en-US" sz="1800" b="1" dirty="0"/>
              <a:t>Banking</a:t>
            </a:r>
          </a:p>
          <a:p>
            <a:pPr marL="566738" lvl="1" indent="-219075">
              <a:spcAft>
                <a:spcPts val="500"/>
              </a:spcAft>
            </a:pPr>
            <a:r>
              <a:rPr lang="en-US" sz="1800" dirty="0"/>
              <a:t>Online access, EFTs, ACHs, check scanners instead of running to the bank…</a:t>
            </a:r>
          </a:p>
          <a:p>
            <a:r>
              <a:rPr lang="en-US" sz="1800" b="1" dirty="0"/>
              <a:t>Payroll</a:t>
            </a:r>
          </a:p>
          <a:p>
            <a:pPr marL="566738" lvl="1" indent="-219075"/>
            <a:r>
              <a:rPr lang="en-US" sz="1800" dirty="0"/>
              <a:t>Online timesheets &amp; approval system… </a:t>
            </a:r>
          </a:p>
        </p:txBody>
      </p:sp>
    </p:spTree>
  </p:cSld>
  <p:clrMapOvr>
    <a:masterClrMapping/>
  </p:clrMapOvr>
</p:sld>
</file>

<file path=ppt/theme/theme1.xml><?xml version="1.0" encoding="utf-8"?>
<a:theme xmlns:a="http://schemas.openxmlformats.org/drawingml/2006/main" name="Internal Controls in a Paperless Environment">
  <a:themeElements>
    <a:clrScheme name="CLA">
      <a:dk1>
        <a:srgbClr val="413000"/>
      </a:dk1>
      <a:lt1>
        <a:srgbClr val="FFFFFF"/>
      </a:lt1>
      <a:dk2>
        <a:srgbClr val="003767"/>
      </a:dk2>
      <a:lt2>
        <a:srgbClr val="DAD3CC"/>
      </a:lt2>
      <a:accent1>
        <a:srgbClr val="003767"/>
      </a:accent1>
      <a:accent2>
        <a:srgbClr val="4F3353"/>
      </a:accent2>
      <a:accent3>
        <a:srgbClr val="660003"/>
      </a:accent3>
      <a:accent4>
        <a:srgbClr val="A49400"/>
      </a:accent4>
      <a:accent5>
        <a:srgbClr val="F1E3C5"/>
      </a:accent5>
      <a:accent6>
        <a:srgbClr val="D3A367"/>
      </a:accent6>
      <a:hlink>
        <a:srgbClr val="00519A"/>
      </a:hlink>
      <a:folHlink>
        <a:srgbClr val="0051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Internal Controls in a Paperless Environment</Template>
  <TotalTime>58</TotalTime>
  <Words>2787</Words>
  <Application>Microsoft Office PowerPoint</Application>
  <PresentationFormat>On-screen Show (4:3)</PresentationFormat>
  <Paragraphs>386</Paragraphs>
  <Slides>41</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1" baseType="lpstr">
      <vt:lpstr>Arial</vt:lpstr>
      <vt:lpstr>Arial Narrow</vt:lpstr>
      <vt:lpstr>Calibri</vt:lpstr>
      <vt:lpstr>Tahoma</vt:lpstr>
      <vt:lpstr>Times New Roman</vt:lpstr>
      <vt:lpstr>Wingdings</vt:lpstr>
      <vt:lpstr>ヒラギノ角ゴ Pro W3</vt:lpstr>
      <vt:lpstr>Internal Controls in a Paperless Environment</vt:lpstr>
      <vt:lpstr>Visio</vt:lpstr>
      <vt:lpstr>Microsoft Excel 97-2003 Worksheet</vt:lpstr>
      <vt:lpstr>Internal Controls in a  Paperless Environment By Andrew Laflin and Jim Kreiser</vt:lpstr>
      <vt:lpstr>“Going Paperless…”</vt:lpstr>
      <vt:lpstr>“Going Paperless…” – Is it Cost Effective?</vt:lpstr>
      <vt:lpstr>“Going Paperless…” – Statistics</vt:lpstr>
      <vt:lpstr>Fundamentals of Internal Controls</vt:lpstr>
      <vt:lpstr>Fundamentals of Internal Controls (continued)</vt:lpstr>
      <vt:lpstr>The “Paperless Plan”</vt:lpstr>
      <vt:lpstr>The “Paperless Plan” (continued)</vt:lpstr>
      <vt:lpstr>Best Practices around Financial Areas</vt:lpstr>
      <vt:lpstr>Current Trends</vt:lpstr>
      <vt:lpstr>“Going Paperless” – is this for you…</vt:lpstr>
      <vt:lpstr>Audit Considerations</vt:lpstr>
      <vt:lpstr>Audit Considerations, continued</vt:lpstr>
      <vt:lpstr>Audit Considerations, continued</vt:lpstr>
      <vt:lpstr>Audit Considerations, continued</vt:lpstr>
      <vt:lpstr>Audit Considerations, continued</vt:lpstr>
      <vt:lpstr>Audit Considerations, continued</vt:lpstr>
      <vt:lpstr>Audit Considerations, continued</vt:lpstr>
      <vt:lpstr>Audit Considerations, continued</vt:lpstr>
      <vt:lpstr>Definition of a Secure System</vt:lpstr>
      <vt:lpstr>Three Security Reports</vt:lpstr>
      <vt:lpstr>SANS – Client Side Vulnerabilities</vt:lpstr>
      <vt:lpstr>TrustWave – Intrusion Analysis Report</vt:lpstr>
      <vt:lpstr>Verizon 2010 and 2011</vt:lpstr>
      <vt:lpstr>Network Security – Trends &amp; Implications</vt:lpstr>
      <vt:lpstr>Insider Threats and Risks</vt:lpstr>
      <vt:lpstr>How do hackers and fraudsters break in?</vt:lpstr>
      <vt:lpstr>Impact of Effective IT General Controls</vt:lpstr>
      <vt:lpstr>PowerPoint Presentation</vt:lpstr>
      <vt:lpstr>Security = Culture!!</vt:lpstr>
      <vt:lpstr>Nine Things Every Organization Should Have</vt:lpstr>
      <vt:lpstr>Keys to Mitigate Risk</vt:lpstr>
      <vt:lpstr>Keys to Mitigate Risk</vt:lpstr>
      <vt:lpstr>Keys to Mitigate Risk</vt:lpstr>
      <vt:lpstr>Keys to Mitigate Risk</vt:lpstr>
      <vt:lpstr>Keys to Mitigate Risk</vt:lpstr>
      <vt:lpstr>Keys to Mitigate Risk</vt:lpstr>
      <vt:lpstr>Keys to Mitigate Risk</vt:lpstr>
      <vt:lpstr>Keys to Mitigate Risk</vt:lpstr>
      <vt:lpstr>Questions?</vt:lpstr>
      <vt:lpstr>Questions?</vt:lpstr>
    </vt:vector>
  </TitlesOfParts>
  <Company>LarsonAllen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Controls in a  Paperless Environment</dc:title>
  <dc:creator>alaflin</dc:creator>
  <cp:lastModifiedBy>Karen Pastula</cp:lastModifiedBy>
  <cp:revision>13</cp:revision>
  <dcterms:created xsi:type="dcterms:W3CDTF">2013-10-10T20:24:55Z</dcterms:created>
  <dcterms:modified xsi:type="dcterms:W3CDTF">2017-01-11T20:11:03Z</dcterms:modified>
</cp:coreProperties>
</file>