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9"/>
  </p:notesMasterIdLst>
  <p:sldIdLst>
    <p:sldId id="256" r:id="rId2"/>
    <p:sldId id="331" r:id="rId3"/>
    <p:sldId id="332" r:id="rId4"/>
    <p:sldId id="270" r:id="rId5"/>
    <p:sldId id="257" r:id="rId6"/>
    <p:sldId id="275" r:id="rId7"/>
    <p:sldId id="293" r:id="rId8"/>
    <p:sldId id="345" r:id="rId9"/>
    <p:sldId id="273" r:id="rId10"/>
    <p:sldId id="274" r:id="rId11"/>
    <p:sldId id="276" r:id="rId12"/>
    <p:sldId id="282" r:id="rId13"/>
    <p:sldId id="303" r:id="rId14"/>
    <p:sldId id="342" r:id="rId15"/>
    <p:sldId id="343" r:id="rId16"/>
    <p:sldId id="344" r:id="rId17"/>
    <p:sldId id="305" r:id="rId18"/>
    <p:sldId id="313" r:id="rId19"/>
    <p:sldId id="312" r:id="rId20"/>
    <p:sldId id="306" r:id="rId21"/>
    <p:sldId id="316" r:id="rId22"/>
    <p:sldId id="307" r:id="rId23"/>
    <p:sldId id="317" r:id="rId24"/>
    <p:sldId id="308" r:id="rId25"/>
    <p:sldId id="318" r:id="rId26"/>
    <p:sldId id="321" r:id="rId27"/>
    <p:sldId id="319" r:id="rId28"/>
    <p:sldId id="320" r:id="rId29"/>
    <p:sldId id="322" r:id="rId30"/>
    <p:sldId id="323" r:id="rId31"/>
    <p:sldId id="309" r:id="rId32"/>
    <p:sldId id="324" r:id="rId33"/>
    <p:sldId id="325" r:id="rId34"/>
    <p:sldId id="328" r:id="rId35"/>
    <p:sldId id="329" r:id="rId36"/>
    <p:sldId id="330" r:id="rId37"/>
    <p:sldId id="29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762" autoAdjust="0"/>
  </p:normalViewPr>
  <p:slideViewPr>
    <p:cSldViewPr>
      <p:cViewPr varScale="1">
        <p:scale>
          <a:sx n="105" d="100"/>
          <a:sy n="105" d="100"/>
        </p:scale>
        <p:origin x="17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5947E5-61D5-4B12-80DB-C902531D96D6}" type="datetimeFigureOut">
              <a:rPr lang="en-US" smtClean="0"/>
              <a:pPr/>
              <a:t>1/11/2017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4A6D006-D511-402B-ADF8-AA87B3CD9914}" type="slidenum">
              <a:rPr lang="en-US" smtClean="0"/>
              <a:pPr/>
              <a:t>‹#›</a:t>
            </a:fld>
            <a:endParaRPr lang="en-US"/>
          </a:p>
        </p:txBody>
      </p:sp>
    </p:spTree>
    <p:extLst>
      <p:ext uri="{BB962C8B-B14F-4D97-AF65-F5344CB8AC3E}">
        <p14:creationId xmlns:p14="http://schemas.microsoft.com/office/powerpoint/2010/main" val="372544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TextEdit="1"/>
          </p:cNvSpPr>
          <p:nvPr>
            <p:ph type="sldImg"/>
          </p:nvPr>
        </p:nvSpPr>
        <p:spPr>
          <a:ln/>
        </p:spPr>
      </p:sp>
      <p:sp>
        <p:nvSpPr>
          <p:cNvPr id="372739" name="Rectangle 3"/>
          <p:cNvSpPr>
            <a:spLocks noGrp="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3458282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Clark said Davis took well more than $100,000 from the program and likely took more because investigators couldn’t go through all the records. </a:t>
            </a:r>
          </a:p>
          <a:p>
            <a:endParaRPr lang="en-US" dirty="0"/>
          </a:p>
        </p:txBody>
      </p:sp>
      <p:sp>
        <p:nvSpPr>
          <p:cNvPr id="4" name="Slide Number Placeholder 3"/>
          <p:cNvSpPr>
            <a:spLocks noGrp="1"/>
          </p:cNvSpPr>
          <p:nvPr>
            <p:ph type="sldNum" sz="quarter" idx="10"/>
          </p:nvPr>
        </p:nvSpPr>
        <p:spPr/>
        <p:txBody>
          <a:bodyPr/>
          <a:lstStyle/>
          <a:p>
            <a:fld id="{A4A6D006-D511-402B-ADF8-AA87B3CD9914}" type="slidenum">
              <a:rPr lang="en-US" smtClean="0"/>
              <a:pPr/>
              <a:t>22</a:t>
            </a:fld>
            <a:endParaRPr lang="en-US"/>
          </a:p>
        </p:txBody>
      </p:sp>
    </p:spTree>
    <p:extLst>
      <p:ext uri="{BB962C8B-B14F-4D97-AF65-F5344CB8AC3E}">
        <p14:creationId xmlns:p14="http://schemas.microsoft.com/office/powerpoint/2010/main" val="314762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A6D006-D511-402B-ADF8-AA87B3CD9914}" type="slidenum">
              <a:rPr lang="en-US" smtClean="0"/>
              <a:pPr/>
              <a:t>23</a:t>
            </a:fld>
            <a:endParaRPr lang="en-US"/>
          </a:p>
        </p:txBody>
      </p:sp>
    </p:spTree>
    <p:extLst>
      <p:ext uri="{BB962C8B-B14F-4D97-AF65-F5344CB8AC3E}">
        <p14:creationId xmlns:p14="http://schemas.microsoft.com/office/powerpoint/2010/main" val="304848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When she called in sick on Nov. 15, a staff member covering her position found unsecured deposit packets from the landfill in Olson’s desk with cash and checks in them. One had the correct amount in it — $148. The other was supposed to have $865 in it, but only had $665. Olson made the $865 deposit the following day, but did not deposit the $148. When questioned by Finance Director Jean Vito, Olson said she took the $200 and replaced it with other city funds — the $148 landfill deposit and $52 from a library deposit — to make the deposit whole.</a:t>
            </a:r>
          </a:p>
          <a:p>
            <a:r>
              <a:rPr lang="en-US" sz="1200" kern="1200" dirty="0">
                <a:solidFill>
                  <a:schemeClr val="tx1"/>
                </a:solidFill>
                <a:latin typeface="+mn-lt"/>
                <a:ea typeface="+mn-ea"/>
                <a:cs typeface="+mn-cs"/>
              </a:rPr>
              <a:t>“I haven’t been doing it for very long, just a little bit here and there,” she told Vito. “I had to have it. I had no other place to get it.”</a:t>
            </a:r>
          </a:p>
          <a:p>
            <a:r>
              <a:rPr lang="en-US" sz="1200" kern="1200" dirty="0">
                <a:solidFill>
                  <a:schemeClr val="tx1"/>
                </a:solidFill>
                <a:latin typeface="+mn-lt"/>
                <a:ea typeface="+mn-ea"/>
                <a:cs typeface="+mn-cs"/>
              </a:rPr>
              <a:t>Olson told Detective Mike </a:t>
            </a:r>
            <a:r>
              <a:rPr lang="en-US" sz="1200" kern="1200" dirty="0" err="1">
                <a:solidFill>
                  <a:schemeClr val="tx1"/>
                </a:solidFill>
                <a:latin typeface="+mn-lt"/>
                <a:ea typeface="+mn-ea"/>
                <a:cs typeface="+mn-cs"/>
              </a:rPr>
              <a:t>Jaszczak</a:t>
            </a:r>
            <a:r>
              <a:rPr lang="en-US" sz="1200" kern="1200" dirty="0">
                <a:solidFill>
                  <a:schemeClr val="tx1"/>
                </a:solidFill>
                <a:latin typeface="+mn-lt"/>
                <a:ea typeface="+mn-ea"/>
                <a:cs typeface="+mn-cs"/>
              </a:rPr>
              <a:t> of the Superior Police Department that she used the $201 to pay a fuel oil bill and she intended to give the money back. She also admitted to taking $671.22 of city cash in October to cover her utility bill and house payment. In addition, the Superior woman gave herself two dog licenses without paying for them, the complaint stated.</a:t>
            </a:r>
          </a:p>
        </p:txBody>
      </p:sp>
      <p:sp>
        <p:nvSpPr>
          <p:cNvPr id="4" name="Slide Number Placeholder 3"/>
          <p:cNvSpPr>
            <a:spLocks noGrp="1"/>
          </p:cNvSpPr>
          <p:nvPr>
            <p:ph type="sldNum" sz="quarter" idx="10"/>
          </p:nvPr>
        </p:nvSpPr>
        <p:spPr/>
        <p:txBody>
          <a:bodyPr/>
          <a:lstStyle/>
          <a:p>
            <a:fld id="{A4A6D006-D511-402B-ADF8-AA87B3CD9914}" type="slidenum">
              <a:rPr lang="en-US" smtClean="0"/>
              <a:pPr/>
              <a:t>24</a:t>
            </a:fld>
            <a:endParaRPr lang="en-US"/>
          </a:p>
        </p:txBody>
      </p:sp>
    </p:spTree>
    <p:extLst>
      <p:ext uri="{BB962C8B-B14F-4D97-AF65-F5344CB8AC3E}">
        <p14:creationId xmlns:p14="http://schemas.microsoft.com/office/powerpoint/2010/main" val="223600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1991, Hough pleaded guilty to theft by conversion and was sentenced to a year and a half in an Arizona prison. He also was ordered to pay $11,125 in restitution as part of a plea agreement.</a:t>
            </a:r>
          </a:p>
          <a:p>
            <a:r>
              <a:rPr lang="en-US" sz="1200" kern="1200" dirty="0">
                <a:solidFill>
                  <a:schemeClr val="tx1"/>
                </a:solidFill>
                <a:latin typeface="+mn-lt"/>
                <a:ea typeface="+mn-ea"/>
                <a:cs typeface="+mn-cs"/>
              </a:rPr>
              <a:t>He also was convicted of theft by misrepresentation in 1986 and of assault in 1980. He received probation in both cases, according to court records.</a:t>
            </a:r>
          </a:p>
          <a:p>
            <a:r>
              <a:rPr lang="en-US" sz="1200" kern="1200" dirty="0">
                <a:solidFill>
                  <a:schemeClr val="tx1"/>
                </a:solidFill>
                <a:latin typeface="+mn-lt"/>
                <a:ea typeface="+mn-ea"/>
                <a:cs typeface="+mn-cs"/>
              </a:rPr>
              <a:t>After he completed his sentence and paid restitution, Hough successfully petitioned to have his 1991 conviction vacated and his civil rights restored in 1996.</a:t>
            </a:r>
          </a:p>
          <a:p>
            <a:r>
              <a:rPr lang="en-US" sz="1200" kern="1200" dirty="0">
                <a:solidFill>
                  <a:schemeClr val="tx1"/>
                </a:solidFill>
                <a:latin typeface="+mn-lt"/>
                <a:ea typeface="+mn-ea"/>
                <a:cs typeface="+mn-cs"/>
              </a:rPr>
              <a:t>Rankin said once Hough had his sentence vacated, he could check the "no" box on the application where it asks if you've ever been convicted of a felony, which made it easier for him to move into a position of high responsibility.</a:t>
            </a:r>
          </a:p>
          <a:p>
            <a:r>
              <a:rPr lang="en-US" sz="1200" kern="1200" dirty="0">
                <a:solidFill>
                  <a:schemeClr val="tx1"/>
                </a:solidFill>
                <a:latin typeface="+mn-lt"/>
                <a:ea typeface="+mn-ea"/>
                <a:cs typeface="+mn-cs"/>
              </a:rPr>
              <a:t>Also, the city doesn't perform background checks on entry-level employees, except for certain positions such as jobs that involve contact with children and a few others, City Attorney Mike Rankin said. "But they might want to consider performing them now," he said.</a:t>
            </a:r>
          </a:p>
          <a:p>
            <a:r>
              <a:rPr lang="en-US" sz="1200" kern="1200" dirty="0">
                <a:solidFill>
                  <a:schemeClr val="tx1"/>
                </a:solidFill>
                <a:latin typeface="+mn-lt"/>
                <a:ea typeface="+mn-ea"/>
                <a:cs typeface="+mn-cs"/>
              </a:rPr>
              <a:t>Hough was hired at an entry-level position and worked his way into administration.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For Hough:</a:t>
            </a:r>
          </a:p>
          <a:p>
            <a:r>
              <a:rPr lang="en-US" sz="1200" kern="1200" dirty="0">
                <a:solidFill>
                  <a:schemeClr val="tx1"/>
                </a:solidFill>
                <a:latin typeface="+mn-lt"/>
                <a:ea typeface="+mn-ea"/>
                <a:cs typeface="+mn-cs"/>
              </a:rPr>
              <a:t>• In August 2010, he ordered the construction for $7,883 of an unauthorized concrete motorcycle pad at the city's west lot near East </a:t>
            </a:r>
            <a:r>
              <a:rPr lang="en-US" sz="1200" kern="1200" dirty="0" err="1">
                <a:solidFill>
                  <a:schemeClr val="tx1"/>
                </a:solidFill>
                <a:latin typeface="+mn-lt"/>
                <a:ea typeface="+mn-ea"/>
                <a:cs typeface="+mn-cs"/>
              </a:rPr>
              <a:t>Ajo</a:t>
            </a:r>
            <a:r>
              <a:rPr lang="en-US" sz="1200" kern="1200" dirty="0">
                <a:solidFill>
                  <a:schemeClr val="tx1"/>
                </a:solidFill>
                <a:latin typeface="+mn-lt"/>
                <a:ea typeface="+mn-ea"/>
                <a:cs typeface="+mn-cs"/>
              </a:rPr>
              <a:t> Way and South Park Avenue because he and his "motorcycle buddies" didn't like parking on asphalt.</a:t>
            </a:r>
          </a:p>
          <a:p>
            <a:r>
              <a:rPr lang="en-US" sz="1200" kern="1200" dirty="0">
                <a:solidFill>
                  <a:schemeClr val="tx1"/>
                </a:solidFill>
                <a:latin typeface="+mn-lt"/>
                <a:ea typeface="+mn-ea"/>
                <a:cs typeface="+mn-cs"/>
              </a:rPr>
              <a:t>• In February 2009, he ordered </a:t>
            </a:r>
            <a:r>
              <a:rPr lang="en-US" sz="1200" kern="1200" dirty="0" err="1">
                <a:solidFill>
                  <a:schemeClr val="tx1"/>
                </a:solidFill>
                <a:latin typeface="+mn-lt"/>
                <a:ea typeface="+mn-ea"/>
                <a:cs typeface="+mn-cs"/>
              </a:rPr>
              <a:t>Palomarez</a:t>
            </a:r>
            <a:r>
              <a:rPr lang="en-US" sz="1200" kern="1200" dirty="0">
                <a:solidFill>
                  <a:schemeClr val="tx1"/>
                </a:solidFill>
                <a:latin typeface="+mn-lt"/>
                <a:ea typeface="+mn-ea"/>
                <a:cs typeface="+mn-cs"/>
              </a:rPr>
              <a:t> to deliver 15 tons of city dirt to help a friend, Ken Kelly, owner of Kelly Electric, build a BMX track at another friend's home in Vail at a cost of $600.</a:t>
            </a:r>
          </a:p>
          <a:p>
            <a:r>
              <a:rPr lang="en-US" sz="1200" kern="1200" dirty="0">
                <a:solidFill>
                  <a:schemeClr val="tx1"/>
                </a:solidFill>
                <a:latin typeface="+mn-lt"/>
                <a:ea typeface="+mn-ea"/>
                <a:cs typeface="+mn-cs"/>
              </a:rPr>
              <a:t>• Between October 2006 and July 2007, he ordered at least five city workers, plus equipment and materials, to build a retaining wall and pave the parking lot at Kelly Electric, 1144 W. Miracle Mile.</a:t>
            </a:r>
          </a:p>
          <a:p>
            <a:r>
              <a:rPr lang="en-US" sz="1200" kern="1200" dirty="0">
                <a:solidFill>
                  <a:schemeClr val="tx1"/>
                </a:solidFill>
                <a:latin typeface="+mn-lt"/>
                <a:ea typeface="+mn-ea"/>
                <a:cs typeface="+mn-cs"/>
              </a:rPr>
              <a:t>• In May 2010 and again in September 2011, he had a city crew pave a private road in the Midvale Park area.</a:t>
            </a:r>
          </a:p>
          <a:p>
            <a:r>
              <a:rPr lang="en-US" sz="1200" kern="1200" dirty="0">
                <a:solidFill>
                  <a:schemeClr val="tx1"/>
                </a:solidFill>
                <a:latin typeface="+mn-lt"/>
                <a:ea typeface="+mn-ea"/>
                <a:cs typeface="+mn-cs"/>
              </a:rPr>
              <a:t>The investigation accused </a:t>
            </a:r>
            <a:r>
              <a:rPr lang="en-US" sz="1200" kern="1200" dirty="0" err="1">
                <a:solidFill>
                  <a:schemeClr val="tx1"/>
                </a:solidFill>
                <a:latin typeface="+mn-lt"/>
                <a:ea typeface="+mn-ea"/>
                <a:cs typeface="+mn-cs"/>
              </a:rPr>
              <a:t>Palomarez</a:t>
            </a:r>
            <a:r>
              <a:rPr lang="en-US" sz="1200" kern="1200" dirty="0">
                <a:solidFill>
                  <a:schemeClr val="tx1"/>
                </a:solidFill>
                <a:latin typeface="+mn-lt"/>
                <a:ea typeface="+mn-ea"/>
                <a:cs typeface="+mn-cs"/>
              </a:rPr>
              <a:t>, who was a street supervisor, of:</a:t>
            </a:r>
          </a:p>
          <a:p>
            <a:r>
              <a:rPr lang="en-US" sz="1200" kern="1200" dirty="0">
                <a:solidFill>
                  <a:schemeClr val="tx1"/>
                </a:solidFill>
                <a:latin typeface="+mn-lt"/>
                <a:ea typeface="+mn-ea"/>
                <a:cs typeface="+mn-cs"/>
              </a:rPr>
              <a:t>• In 2010, directing the delivery of multiple loads of dirt and sand to the Sunnyside High School baseball field, where his brother is a coach, and had city employees work on the field.</a:t>
            </a:r>
          </a:p>
          <a:p>
            <a:r>
              <a:rPr lang="en-US" sz="1200" kern="1200" dirty="0">
                <a:solidFill>
                  <a:schemeClr val="tx1"/>
                </a:solidFill>
                <a:latin typeface="+mn-lt"/>
                <a:ea typeface="+mn-ea"/>
                <a:cs typeface="+mn-cs"/>
              </a:rPr>
              <a:t>• In November and December 2009, clearing dirt for a private contractor. The dirt was stored on a city lot and used later for his private side jobs.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A6D006-D511-402B-ADF8-AA87B3CD9914}" type="slidenum">
              <a:rPr lang="en-US" smtClean="0"/>
              <a:pPr/>
              <a:t>31</a:t>
            </a:fld>
            <a:endParaRPr lang="en-US"/>
          </a:p>
        </p:txBody>
      </p:sp>
    </p:spTree>
    <p:extLst>
      <p:ext uri="{BB962C8B-B14F-4D97-AF65-F5344CB8AC3E}">
        <p14:creationId xmlns:p14="http://schemas.microsoft.com/office/powerpoint/2010/main" val="263512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Automate</a:t>
            </a:r>
            <a:r>
              <a:rPr lang="en-US" baseline="0" dirty="0"/>
              <a:t> the check-writing system</a:t>
            </a:r>
            <a:endParaRPr lang="en-US" dirty="0"/>
          </a:p>
        </p:txBody>
      </p:sp>
      <p:sp>
        <p:nvSpPr>
          <p:cNvPr id="4" name="Slide Number Placeholder 3"/>
          <p:cNvSpPr>
            <a:spLocks noGrp="1"/>
          </p:cNvSpPr>
          <p:nvPr>
            <p:ph type="sldNum" sz="quarter" idx="10"/>
          </p:nvPr>
        </p:nvSpPr>
        <p:spPr/>
        <p:txBody>
          <a:bodyPr/>
          <a:lstStyle/>
          <a:p>
            <a:fld id="{A4A6D006-D511-402B-ADF8-AA87B3CD9914}" type="slidenum">
              <a:rPr lang="en-US" smtClean="0"/>
              <a:pPr/>
              <a:t>36</a:t>
            </a:fld>
            <a:endParaRPr lang="en-US"/>
          </a:p>
        </p:txBody>
      </p:sp>
    </p:spTree>
    <p:extLst>
      <p:ext uri="{BB962C8B-B14F-4D97-AF65-F5344CB8AC3E}">
        <p14:creationId xmlns:p14="http://schemas.microsoft.com/office/powerpoint/2010/main" val="99026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en-US" sz="1700" dirty="0"/>
              <a:t>Information Systems (IS) controls review performed by Information Security Services specialist focused to identify and evaluate internal controls and security features implemented by management which protect the integrity of transactions and data, with potential direct impact to financial reporting</a:t>
            </a:r>
          </a:p>
          <a:p>
            <a:pPr lvl="1"/>
            <a:endParaRPr lang="en-US" sz="1700" dirty="0"/>
          </a:p>
          <a:p>
            <a:pPr lvl="1"/>
            <a:r>
              <a:rPr lang="en-US" sz="1700" dirty="0"/>
              <a:t>For local governments with self-insured medical plans, our healthcare specialists will perform plan &amp; PBM contract reviews, including benchmarking of performance guarantees, audit rights, and service level and reporting metrics, as well as internal controls review and assessment regarding provider SSAE 16 reports and plan and contract/vendor management and monitoring processes</a:t>
            </a:r>
          </a:p>
          <a:p>
            <a:pPr lvl="1"/>
            <a:endParaRPr lang="en-US" sz="1700" dirty="0"/>
          </a:p>
          <a:p>
            <a:pPr lvl="1"/>
            <a:r>
              <a:rPr lang="en-US" sz="1700" dirty="0"/>
              <a:t>Provide a high level assessment of current enterprise risk management (ERM) capabilities by our ERM specialist.  We will perform this review based on our understanding of leading ERM practices, and key elements of ERM as defined by ERM frameworks such as COSO</a:t>
            </a:r>
          </a:p>
          <a:p>
            <a:pPr lvl="1"/>
            <a:endParaRPr lang="en-US" sz="1700" dirty="0"/>
          </a:p>
          <a:p>
            <a:pPr lvl="1"/>
            <a:r>
              <a:rPr lang="en-US" sz="1700" dirty="0"/>
              <a:t>Prepare a benchmark report of the local government’s municipal pension plan, comparing key attributes, including investment performance and fees paid, to other local government pension plans</a:t>
            </a:r>
          </a:p>
          <a:p>
            <a:endParaRPr lang="en-US" dirty="0"/>
          </a:p>
        </p:txBody>
      </p:sp>
      <p:sp>
        <p:nvSpPr>
          <p:cNvPr id="4" name="Slide Number Placeholder 3"/>
          <p:cNvSpPr>
            <a:spLocks noGrp="1"/>
          </p:cNvSpPr>
          <p:nvPr>
            <p:ph type="sldNum" sz="quarter" idx="10"/>
          </p:nvPr>
        </p:nvSpPr>
        <p:spPr/>
        <p:txBody>
          <a:bodyPr/>
          <a:lstStyle/>
          <a:p>
            <a:fld id="{46D28539-A852-43E0-83E2-2C4BB3EA29E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4987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Perpetrators with higher levels of authority tend to cause much larger losses. </a:t>
            </a:r>
            <a:r>
              <a:rPr lang="en-US" dirty="0"/>
              <a:t>The median loss among frauds committed by owner/executives was $573,000, the median loss caused by managers was $180,000 and the median loss caused by employees was $60,000.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Approximately 42% of fraudsters were employees, 38% were managers and 18% were owner/executives.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Males – 65% Females</a:t>
            </a:r>
            <a:r>
              <a:rPr lang="en-US" baseline="0" dirty="0"/>
              <a:t> – 35%; </a:t>
            </a:r>
            <a:r>
              <a:rPr lang="en-US" dirty="0"/>
              <a:t>One of the most interesting findings in our Report each year is the fact that male fraudsters tend to cause losses that are more than twice as high as the losses caused by females. In our 2012 study, the median loss in a scheme committed by a male was $200,000, while the median loss for a female was $91,000.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Less than</a:t>
            </a:r>
            <a:r>
              <a:rPr lang="en-US" baseline="0" dirty="0"/>
              <a:t> 26=5.8%; 26-30=9.8%; 31-35=16.1%; 36-40=18%; 41-45=19.6%; 46-50=13.5%; 51-55=9%; 56-60=5.2%; &gt;60=3.1%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Tenure: </a:t>
            </a:r>
            <a:r>
              <a:rPr lang="en-US" dirty="0"/>
              <a:t>Approximately 42% of occupational fraudsters had between one and five years of tenure at their organizations. Meanwhile fewer than 6% of perpetrators committed fraud within the first year on the job. We continue to see that tenure has a strong correlation with fraud losses. Individuals who have worked at an organization for a longer period of time will often enjoy more trust from their supervisors and co-workers, which can mean less scrutiny over their actions.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Postgraduate degree=16.9%; College degree=36.9%;</a:t>
            </a:r>
            <a:r>
              <a:rPr lang="en-US" baseline="0" dirty="0"/>
              <a:t> some college=20.5%; high school graduate or less=25.3%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Frequency by Position: Accounting=22%; Operations=17.4%; Sales=12.8%; Executive/Upper Management=11.9%; Customer service 6.9%; Purchasing=5.7%; Warehousing/Inventory=4.2%; Finance =3.7%; IT=2%; Manufacturing/Production=1.9%; BOD=1.4%; HR=1.2%; Marketing=1.1%</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4A6D006-D511-402B-ADF8-AA87B3CD9914}" type="slidenum">
              <a:rPr lang="en-US" smtClean="0"/>
              <a:pPr/>
              <a:t>8</a:t>
            </a:fld>
            <a:endParaRPr lang="en-US"/>
          </a:p>
        </p:txBody>
      </p:sp>
    </p:spTree>
    <p:extLst>
      <p:ext uri="{BB962C8B-B14F-4D97-AF65-F5344CB8AC3E}">
        <p14:creationId xmlns:p14="http://schemas.microsoft.com/office/powerpoint/2010/main" val="240987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inspected some of the meters and found many of them rigged so quarters would remain in the upper compartment instead of flowing into the lower compartment.</a:t>
            </a:r>
          </a:p>
          <a:p>
            <a:pPr>
              <a:buFontTx/>
              <a:buChar char="-"/>
            </a:pPr>
            <a:r>
              <a:rPr lang="en-US" dirty="0"/>
              <a:t>The defendant would carry a cooler, the type of cooler you might use to carry your lunch, and fill it with quarters</a:t>
            </a:r>
          </a:p>
        </p:txBody>
      </p:sp>
      <p:sp>
        <p:nvSpPr>
          <p:cNvPr id="4" name="Slide Number Placeholder 3"/>
          <p:cNvSpPr>
            <a:spLocks noGrp="1"/>
          </p:cNvSpPr>
          <p:nvPr>
            <p:ph type="sldNum" sz="quarter" idx="10"/>
          </p:nvPr>
        </p:nvSpPr>
        <p:spPr/>
        <p:txBody>
          <a:bodyPr/>
          <a:lstStyle/>
          <a:p>
            <a:fld id="{A4A6D006-D511-402B-ADF8-AA87B3CD9914}" type="slidenum">
              <a:rPr lang="en-US" smtClean="0"/>
              <a:pPr/>
              <a:t>15</a:t>
            </a:fld>
            <a:endParaRPr lang="en-US"/>
          </a:p>
        </p:txBody>
      </p:sp>
    </p:spTree>
    <p:extLst>
      <p:ext uri="{BB962C8B-B14F-4D97-AF65-F5344CB8AC3E}">
        <p14:creationId xmlns:p14="http://schemas.microsoft.com/office/powerpoint/2010/main" val="266051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Cash skimming is more difficult to detect or prevent misappropriation than cash larceny</a:t>
            </a:r>
          </a:p>
          <a:p>
            <a:r>
              <a:rPr lang="en-US" dirty="0"/>
              <a:t>Do not accept cash payments from customers if possible</a:t>
            </a:r>
          </a:p>
          <a:p>
            <a:r>
              <a:rPr lang="en-US" dirty="0"/>
              <a:t>Implement cash register and/or receipting system for all instances of cash/checks received</a:t>
            </a:r>
          </a:p>
          <a:p>
            <a:pPr marL="342900" lvl="1" indent="-342900">
              <a:buFontTx/>
              <a:buNone/>
            </a:pPr>
            <a:r>
              <a:rPr lang="en-US" dirty="0"/>
              <a:t>Generate an exception report that lists all voided transactions in a given day; require backup documentation to justify each void</a:t>
            </a:r>
          </a:p>
          <a:p>
            <a:endParaRPr lang="en-US" dirty="0"/>
          </a:p>
        </p:txBody>
      </p:sp>
      <p:sp>
        <p:nvSpPr>
          <p:cNvPr id="4" name="Slide Number Placeholder 3"/>
          <p:cNvSpPr>
            <a:spLocks noGrp="1"/>
          </p:cNvSpPr>
          <p:nvPr>
            <p:ph type="sldNum" sz="quarter" idx="10"/>
          </p:nvPr>
        </p:nvSpPr>
        <p:spPr/>
        <p:txBody>
          <a:bodyPr/>
          <a:lstStyle/>
          <a:p>
            <a:fld id="{A4A6D006-D511-402B-ADF8-AA87B3CD9914}" type="slidenum">
              <a:rPr lang="en-US" smtClean="0"/>
              <a:pPr/>
              <a:t>16</a:t>
            </a:fld>
            <a:endParaRPr lang="en-US"/>
          </a:p>
        </p:txBody>
      </p:sp>
    </p:spTree>
    <p:extLst>
      <p:ext uri="{BB962C8B-B14F-4D97-AF65-F5344CB8AC3E}">
        <p14:creationId xmlns:p14="http://schemas.microsoft.com/office/powerpoint/2010/main" val="340745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Michael Goldberg, Ochoa’s lawyer, said Ochoa never attempted to commit a “technical” theft, and he doesn’t consider what his client did to be a theft offense. </a:t>
            </a:r>
          </a:p>
          <a:p>
            <a:r>
              <a:rPr lang="en-US" sz="1200" kern="1200" dirty="0">
                <a:solidFill>
                  <a:schemeClr val="tx1"/>
                </a:solidFill>
                <a:latin typeface="+mn-lt"/>
                <a:ea typeface="+mn-ea"/>
                <a:cs typeface="+mn-cs"/>
              </a:rPr>
              <a:t>“He advanced himself money from the city’s payroll and then immediately initiated a deduction from the payroll so the city would be paid back,” Goldberg said.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He also was required to pay the court costs of $238. In 2010, he paid full restitution of the $71,292 he took from the city in unearned payroll advances and vacation leave overpayments. </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A6D006-D511-402B-ADF8-AA87B3CD9914}" type="slidenum">
              <a:rPr lang="en-US" smtClean="0"/>
              <a:pPr/>
              <a:t>17</a:t>
            </a:fld>
            <a:endParaRPr lang="en-US"/>
          </a:p>
        </p:txBody>
      </p:sp>
    </p:spTree>
    <p:extLst>
      <p:ext uri="{BB962C8B-B14F-4D97-AF65-F5344CB8AC3E}">
        <p14:creationId xmlns:p14="http://schemas.microsoft.com/office/powerpoint/2010/main" val="2197692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A6D006-D511-402B-ADF8-AA87B3CD9914}" type="slidenum">
              <a:rPr lang="en-US" smtClean="0"/>
              <a:pPr/>
              <a:t>19</a:t>
            </a:fld>
            <a:endParaRPr lang="en-US"/>
          </a:p>
        </p:txBody>
      </p:sp>
    </p:spTree>
    <p:extLst>
      <p:ext uri="{BB962C8B-B14F-4D97-AF65-F5344CB8AC3E}">
        <p14:creationId xmlns:p14="http://schemas.microsoft.com/office/powerpoint/2010/main" val="313739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According to court documents, Lacy admitted to taking $177,000 from her previous employer in October. The theft occurred at Ewing Construction from November 2008 through March 2010. She pleaded guilty and was given 10 years probation and agreed to pay $38,000 in restitution.</a:t>
            </a:r>
          </a:p>
          <a:p>
            <a:r>
              <a:rPr lang="en-US" sz="1200" kern="1200" dirty="0">
                <a:solidFill>
                  <a:schemeClr val="tx1"/>
                </a:solidFill>
                <a:latin typeface="+mn-lt"/>
                <a:ea typeface="+mn-ea"/>
                <a:cs typeface="+mn-cs"/>
              </a:rPr>
              <a:t>At Ewing Construction, Lacy oversaw credit card distribution. In March 2010, the owner of the company discovered several charges to his personal account that he didn’t make, so he brought in an accountant. That’s when Lacy quit.</a:t>
            </a:r>
          </a:p>
          <a:p>
            <a:r>
              <a:rPr lang="en-US" sz="1200" kern="1200" dirty="0">
                <a:solidFill>
                  <a:schemeClr val="tx1"/>
                </a:solidFill>
                <a:latin typeface="+mn-lt"/>
                <a:ea typeface="+mn-ea"/>
                <a:cs typeface="+mn-cs"/>
              </a:rPr>
              <a:t>The accountant found charges on several other cards. After two employees left, Lacy used their company credit cards, according to records.</a:t>
            </a:r>
          </a:p>
          <a:p>
            <a:endParaRPr lang="en-US" dirty="0"/>
          </a:p>
        </p:txBody>
      </p:sp>
      <p:sp>
        <p:nvSpPr>
          <p:cNvPr id="4" name="Slide Number Placeholder 3"/>
          <p:cNvSpPr>
            <a:spLocks noGrp="1"/>
          </p:cNvSpPr>
          <p:nvPr>
            <p:ph type="sldNum" sz="quarter" idx="10"/>
          </p:nvPr>
        </p:nvSpPr>
        <p:spPr/>
        <p:txBody>
          <a:bodyPr/>
          <a:lstStyle/>
          <a:p>
            <a:fld id="{A4A6D006-D511-402B-ADF8-AA87B3CD9914}" type="slidenum">
              <a:rPr lang="en-US" smtClean="0"/>
              <a:pPr/>
              <a:t>20</a:t>
            </a:fld>
            <a:endParaRPr lang="en-US"/>
          </a:p>
        </p:txBody>
      </p:sp>
    </p:spTree>
    <p:extLst>
      <p:ext uri="{BB962C8B-B14F-4D97-AF65-F5344CB8AC3E}">
        <p14:creationId xmlns:p14="http://schemas.microsoft.com/office/powerpoint/2010/main" val="20571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A6D006-D511-402B-ADF8-AA87B3CD9914}" type="slidenum">
              <a:rPr lang="en-US" smtClean="0"/>
              <a:pPr/>
              <a:t>21</a:t>
            </a:fld>
            <a:endParaRPr lang="en-US"/>
          </a:p>
        </p:txBody>
      </p:sp>
    </p:spTree>
    <p:extLst>
      <p:ext uri="{BB962C8B-B14F-4D97-AF65-F5344CB8AC3E}">
        <p14:creationId xmlns:p14="http://schemas.microsoft.com/office/powerpoint/2010/main" val="3379436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www.twitter.com/CLA_CPAs" TargetMode="External"/><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www.linkedin.com/company/cliftonlarsonallen" TargetMode="External"/><Relationship Id="rId4" Type="http://schemas.openxmlformats.org/officeDocument/2006/relationships/image" Target="../media/image10.png"/><Relationship Id="rId9" Type="http://schemas.openxmlformats.org/officeDocument/2006/relationships/hyperlink" Target="http://www.facebook.com/CliftonLarsonAllen"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Rectangle 12"/>
          <p:cNvSpPr/>
          <p:nvPr/>
        </p:nvSpPr>
        <p:spPr>
          <a:xfrm>
            <a:off x="0" y="0"/>
            <a:ext cx="9144000" cy="3100553"/>
          </a:xfrm>
          <a:prstGeom prst="rect">
            <a:avLst/>
          </a:prstGeom>
          <a:gradFill flip="none" rotWithShape="1">
            <a:gsLst>
              <a:gs pos="0">
                <a:schemeClr val="tx2"/>
              </a:gs>
              <a:gs pos="100000">
                <a:schemeClr val="tx2"/>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bwMode="auto">
          <a:xfrm>
            <a:off x="0" y="0"/>
            <a:ext cx="3352800" cy="3124200"/>
          </a:xfrm>
          <a:custGeom>
            <a:avLst/>
            <a:gdLst>
              <a:gd name="connsiteX0" fmla="*/ 0 w 3276600"/>
              <a:gd name="connsiteY0" fmla="*/ 0 h 3124200"/>
              <a:gd name="connsiteX1" fmla="*/ 32766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276600"/>
              <a:gd name="connsiteY0" fmla="*/ 0 h 3124200"/>
              <a:gd name="connsiteX1" fmla="*/ 6858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6858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276600"/>
              <a:gd name="connsiteY0" fmla="*/ 0 h 3124200"/>
              <a:gd name="connsiteX1" fmla="*/ 7620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3124200">
                <a:moveTo>
                  <a:pt x="0" y="0"/>
                </a:moveTo>
                <a:lnTo>
                  <a:pt x="762000" y="0"/>
                </a:lnTo>
                <a:lnTo>
                  <a:pt x="3352800" y="3124200"/>
                </a:lnTo>
                <a:lnTo>
                  <a:pt x="0" y="3124200"/>
                </a:lnTo>
                <a:lnTo>
                  <a:pt x="0" y="0"/>
                </a:lnTo>
                <a:close/>
              </a:path>
            </a:pathLst>
          </a:custGeom>
          <a:gradFill flip="none" rotWithShape="1">
            <a:gsLst>
              <a:gs pos="0">
                <a:schemeClr val="accent1">
                  <a:shade val="30000"/>
                  <a:satMod val="115000"/>
                  <a:alpha val="44000"/>
                </a:schemeClr>
              </a:gs>
              <a:gs pos="50000">
                <a:schemeClr val="accent1">
                  <a:shade val="67500"/>
                  <a:satMod val="115000"/>
                  <a:alpha val="60000"/>
                </a:schemeClr>
              </a:gs>
              <a:gs pos="100000">
                <a:schemeClr val="accent1">
                  <a:shade val="100000"/>
                  <a:satMod val="115000"/>
                  <a:alpha val="31000"/>
                </a:schemeClr>
              </a:gs>
            </a:gsLst>
            <a:lin ang="5400000" scaled="1"/>
            <a:tileRect/>
          </a:gradFill>
          <a:ln w="9525" cap="flat" cmpd="sng" algn="ctr">
            <a:noFill/>
            <a:prstDash val="solid"/>
            <a:round/>
            <a:headEnd type="none" w="med" len="med"/>
            <a:tailEnd type="none" w="med" len="med"/>
          </a:ln>
          <a:effectLst/>
        </p:spPr>
        <p:txBody>
          <a:bodyPr vert="vert270" wrap="square" lIns="91440" tIns="137160" rIns="91440" bIns="45720" numCol="1" rtlCol="0" anchor="t" anchorCtr="0" compatLnSpc="1">
            <a:prstTxWarp prst="textNoShape">
              <a:avLst/>
            </a:prstTxWarp>
          </a:bodyPr>
          <a:lstStyle/>
          <a:p>
            <a:pPr algn="r"/>
            <a:r>
              <a:rPr lang="en-US" sz="800" dirty="0">
                <a:solidFill>
                  <a:schemeClr val="bg1">
                    <a:lumMod val="50000"/>
                  </a:schemeClr>
                </a:solidFill>
              </a:rPr>
              <a:t>©2013 CliftonLarsonAllen LLP </a:t>
            </a:r>
          </a:p>
        </p:txBody>
      </p:sp>
      <p:pic>
        <p:nvPicPr>
          <p:cNvPr id="19" name="Picture 18" descr="PPT-INSIDE-FNL_Green bars.png"/>
          <p:cNvPicPr>
            <a:picLocks noChangeAspect="1"/>
          </p:cNvPicPr>
          <p:nvPr/>
        </p:nvPicPr>
        <p:blipFill>
          <a:blip r:embed="rId2" cstate="print"/>
          <a:srcRect b="9069"/>
          <a:stretch>
            <a:fillRect/>
          </a:stretch>
        </p:blipFill>
        <p:spPr>
          <a:xfrm>
            <a:off x="-10133" y="3100554"/>
            <a:ext cx="9167708" cy="1456065"/>
          </a:xfrm>
          <a:prstGeom prst="rect">
            <a:avLst/>
          </a:prstGeom>
        </p:spPr>
      </p:pic>
      <p:pic>
        <p:nvPicPr>
          <p:cNvPr id="23" name="Picture 22" descr="PPT-INSIDE-FNL_CLA logo.png"/>
          <p:cNvPicPr>
            <a:picLocks noChangeAspect="1"/>
          </p:cNvPicPr>
          <p:nvPr/>
        </p:nvPicPr>
        <p:blipFill>
          <a:blip r:embed="rId3" cstate="print"/>
          <a:stretch>
            <a:fillRect/>
          </a:stretch>
        </p:blipFill>
        <p:spPr>
          <a:xfrm>
            <a:off x="38411" y="3365939"/>
            <a:ext cx="3151372" cy="1048425"/>
          </a:xfrm>
          <a:prstGeom prst="rect">
            <a:avLst/>
          </a:prstGeom>
        </p:spPr>
      </p:pic>
      <p:sp>
        <p:nvSpPr>
          <p:cNvPr id="24" name="TextBox 23"/>
          <p:cNvSpPr txBox="1"/>
          <p:nvPr/>
        </p:nvSpPr>
        <p:spPr>
          <a:xfrm>
            <a:off x="956462" y="4120056"/>
            <a:ext cx="2091559" cy="261610"/>
          </a:xfrm>
          <a:prstGeom prst="rect">
            <a:avLst/>
          </a:prstGeom>
          <a:noFill/>
        </p:spPr>
        <p:txBody>
          <a:bodyPr wrap="square" rtlCol="0">
            <a:spAutoFit/>
          </a:bodyPr>
          <a:lstStyle/>
          <a:p>
            <a:pPr algn="r"/>
            <a:r>
              <a:rPr lang="en-US" sz="1100" b="1" dirty="0">
                <a:solidFill>
                  <a:schemeClr val="tx2"/>
                </a:solidFill>
              </a:rPr>
              <a:t>cliftonlarsonallen.com</a:t>
            </a:r>
          </a:p>
        </p:txBody>
      </p:sp>
      <p:sp>
        <p:nvSpPr>
          <p:cNvPr id="25" name="Rectangle 24"/>
          <p:cNvSpPr/>
          <p:nvPr/>
        </p:nvSpPr>
        <p:spPr>
          <a:xfrm flipV="1">
            <a:off x="0" y="4556619"/>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2827283"/>
            <a:ext cx="9144000" cy="273270"/>
          </a:xfrm>
          <a:prstGeom prst="rect">
            <a:avLst/>
          </a:prstGeom>
          <a:gradFill flip="none" rotWithShape="1">
            <a:gsLst>
              <a:gs pos="0">
                <a:schemeClr val="tx2">
                  <a:alpha val="65000"/>
                </a:schemeClr>
              </a:gs>
              <a:gs pos="100000">
                <a:schemeClr val="tx2">
                  <a:lumMod val="50000"/>
                  <a:alpha val="62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
          <p:cNvSpPr>
            <a:spLocks noGrp="1" noChangeArrowheads="1"/>
          </p:cNvSpPr>
          <p:nvPr>
            <p:ph type="ctrTitle" hasCustomPrompt="1"/>
          </p:nvPr>
        </p:nvSpPr>
        <p:spPr>
          <a:xfrm>
            <a:off x="3276600" y="304800"/>
            <a:ext cx="5791200" cy="1676400"/>
          </a:xfrm>
          <a:solidFill>
            <a:schemeClr val="tx2"/>
          </a:solidFill>
        </p:spPr>
        <p:txBody>
          <a:bodyPr anchor="b" anchorCtr="0"/>
          <a:lstStyle>
            <a:lvl1pPr algn="l">
              <a:defRPr>
                <a:solidFill>
                  <a:schemeClr val="bg1"/>
                </a:solidFill>
              </a:defRPr>
            </a:lvl1pPr>
          </a:lstStyle>
          <a:p>
            <a:r>
              <a:rPr lang="en-US" dirty="0"/>
              <a:t>Click To Edit Master Title Style</a:t>
            </a:r>
          </a:p>
        </p:txBody>
      </p:sp>
      <p:sp>
        <p:nvSpPr>
          <p:cNvPr id="17" name="Rectangle 4"/>
          <p:cNvSpPr>
            <a:spLocks noGrp="1" noChangeArrowheads="1"/>
          </p:cNvSpPr>
          <p:nvPr>
            <p:ph type="subTitle" idx="1" hasCustomPrompt="1"/>
          </p:nvPr>
        </p:nvSpPr>
        <p:spPr>
          <a:xfrm>
            <a:off x="3276600" y="2057400"/>
            <a:ext cx="5791200" cy="609600"/>
          </a:xfrm>
          <a:solidFill>
            <a:schemeClr val="tx2"/>
          </a:solidFill>
        </p:spPr>
        <p:txBody>
          <a:bodyPr/>
          <a:lstStyle>
            <a:lvl1pPr marL="0" indent="0" algn="l">
              <a:buFontTx/>
              <a:buNone/>
              <a:defRPr sz="2000">
                <a:solidFill>
                  <a:schemeClr val="accent4"/>
                </a:solidFill>
              </a:defRPr>
            </a:lvl1pPr>
          </a:lstStyle>
          <a:p>
            <a:r>
              <a:rPr lang="en-US" dirty="0"/>
              <a:t>Click To Edit Master Subtitle Style</a:t>
            </a:r>
          </a:p>
        </p:txBody>
      </p:sp>
      <p:sp>
        <p:nvSpPr>
          <p:cNvPr id="12" name="Rectangle 11"/>
          <p:cNvSpPr/>
          <p:nvPr/>
        </p:nvSpPr>
        <p:spPr>
          <a:xfrm flipV="1">
            <a:off x="0" y="4556618"/>
            <a:ext cx="9144000" cy="2301381"/>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bwMode="auto">
          <a:xfrm>
            <a:off x="0" y="4535424"/>
            <a:ext cx="5791200" cy="2331720"/>
          </a:xfrm>
          <a:custGeom>
            <a:avLst/>
            <a:gdLst>
              <a:gd name="connsiteX0" fmla="*/ 0 w 3276600"/>
              <a:gd name="connsiteY0" fmla="*/ 0 h 3124200"/>
              <a:gd name="connsiteX1" fmla="*/ 32766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276600"/>
              <a:gd name="connsiteY0" fmla="*/ 0 h 3124200"/>
              <a:gd name="connsiteX1" fmla="*/ 6858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6858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276600"/>
              <a:gd name="connsiteY0" fmla="*/ 0 h 3124200"/>
              <a:gd name="connsiteX1" fmla="*/ 7620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2415988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697941"/>
              <a:gd name="connsiteY0" fmla="*/ 0 h 3124200"/>
              <a:gd name="connsiteX1" fmla="*/ 2415988 w 3697941"/>
              <a:gd name="connsiteY1" fmla="*/ 0 h 3124200"/>
              <a:gd name="connsiteX2" fmla="*/ 3697941 w 3697941"/>
              <a:gd name="connsiteY2" fmla="*/ 3124200 h 3124200"/>
              <a:gd name="connsiteX3" fmla="*/ 0 w 3697941"/>
              <a:gd name="connsiteY3" fmla="*/ 3124200 h 3124200"/>
              <a:gd name="connsiteX4" fmla="*/ 0 w 3697941"/>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941" h="3124200">
                <a:moveTo>
                  <a:pt x="0" y="0"/>
                </a:moveTo>
                <a:lnTo>
                  <a:pt x="2415988" y="0"/>
                </a:lnTo>
                <a:lnTo>
                  <a:pt x="3697941" y="3124200"/>
                </a:lnTo>
                <a:lnTo>
                  <a:pt x="0" y="3124200"/>
                </a:lnTo>
                <a:lnTo>
                  <a:pt x="0" y="0"/>
                </a:lnTo>
                <a:close/>
              </a:path>
            </a:pathLst>
          </a:custGeom>
          <a:gradFill flip="none" rotWithShape="1">
            <a:gsLst>
              <a:gs pos="0">
                <a:srgbClr val="642F12"/>
              </a:gs>
              <a:gs pos="50000">
                <a:srgbClr val="7F3C17"/>
              </a:gs>
              <a:gs pos="100000">
                <a:srgbClr val="A04D1D"/>
              </a:gs>
            </a:gsLst>
            <a:lin ang="5400000" scaled="1"/>
            <a:tileRect/>
          </a:gradFill>
          <a:ln w="9525" cap="flat" cmpd="sng" algn="ctr">
            <a:noFill/>
            <a:prstDash val="solid"/>
            <a:round/>
            <a:headEnd type="none" w="med" len="med"/>
            <a:tailEnd type="none" w="med" len="med"/>
          </a:ln>
          <a:effectLst/>
        </p:spPr>
        <p:txBody>
          <a:bodyPr vert="vert270" wrap="square" lIns="91440" tIns="137160" rIns="91440" bIns="45720" numCol="1" rtlCol="0" anchor="t" anchorCtr="0" compatLnSpc="1">
            <a:prstTxWarp prst="textNoShape">
              <a:avLst/>
            </a:prstTxWarp>
          </a:bodyPr>
          <a:lstStyle/>
          <a:p>
            <a:pPr algn="r"/>
            <a:endParaRPr lang="en-US" sz="800" dirty="0">
              <a:solidFill>
                <a:schemeClr val="bg1">
                  <a:lumMod val="50000"/>
                </a:schemeClr>
              </a:solidFill>
            </a:endParaRPr>
          </a:p>
        </p:txBody>
      </p:sp>
      <p:grpSp>
        <p:nvGrpSpPr>
          <p:cNvPr id="2" name="Group 14"/>
          <p:cNvGrpSpPr/>
          <p:nvPr/>
        </p:nvGrpSpPr>
        <p:grpSpPr>
          <a:xfrm>
            <a:off x="5334000" y="3581400"/>
            <a:ext cx="3810000" cy="3429000"/>
            <a:chOff x="5334000" y="3581400"/>
            <a:chExt cx="3810000" cy="3429000"/>
          </a:xfrm>
        </p:grpSpPr>
        <p:pic>
          <p:nvPicPr>
            <p:cNvPr id="20" name="Picture 19" descr="hand-PPT.png"/>
            <p:cNvPicPr>
              <a:picLocks noChangeAspect="1"/>
            </p:cNvPicPr>
            <p:nvPr/>
          </p:nvPicPr>
          <p:blipFill>
            <a:blip r:embed="rId4" cstate="print"/>
            <a:stretch>
              <a:fillRect/>
            </a:stretch>
          </p:blipFill>
          <p:spPr>
            <a:xfrm>
              <a:off x="5334000" y="3581400"/>
              <a:ext cx="3810000" cy="3429000"/>
            </a:xfrm>
            <a:prstGeom prst="rect">
              <a:avLst/>
            </a:prstGeom>
          </p:spPr>
        </p:pic>
        <p:pic>
          <p:nvPicPr>
            <p:cNvPr id="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971715">
              <a:off x="6361658" y="4172488"/>
              <a:ext cx="540147" cy="888993"/>
            </a:xfrm>
            <a:prstGeom prst="rect">
              <a:avLst/>
            </a:prstGeom>
            <a:noFill/>
            <a:ln w="9525">
              <a:noFill/>
              <a:miter lim="800000"/>
              <a:headEnd/>
              <a:tailEnd/>
            </a:ln>
          </p:spPr>
        </p:pic>
        <p:pic>
          <p:nvPicPr>
            <p:cNvPr id="2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723570">
              <a:off x="5745998" y="3841000"/>
              <a:ext cx="331800" cy="331800"/>
            </a:xfrm>
            <a:prstGeom prst="rect">
              <a:avLst/>
            </a:prstGeom>
            <a:noFill/>
            <a:ln w="9525">
              <a:noFill/>
              <a:miter lim="800000"/>
              <a:headEnd/>
              <a:tailEnd/>
            </a:ln>
          </p:spPr>
        </p:pic>
      </p:grpSp>
      <p:sp>
        <p:nvSpPr>
          <p:cNvPr id="27" name="TextBox 26"/>
          <p:cNvSpPr txBox="1"/>
          <p:nvPr/>
        </p:nvSpPr>
        <p:spPr>
          <a:xfrm>
            <a:off x="9525000" y="2057400"/>
            <a:ext cx="1676400"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See</a:t>
            </a:r>
            <a:r>
              <a:rPr lang="en-US" baseline="0" dirty="0"/>
              <a:t> </a:t>
            </a:r>
            <a:r>
              <a:rPr lang="en-US" b="1" baseline="0" dirty="0"/>
              <a:t>CLA PowerPoint User Guide </a:t>
            </a:r>
            <a:r>
              <a:rPr lang="en-US" baseline="0" dirty="0"/>
              <a:t>for instructions to insert an image or change the icon on the business card.</a:t>
            </a:r>
          </a:p>
          <a:p>
            <a:endParaRPr lang="en-US" baseline="0" dirty="0"/>
          </a:p>
          <a:p>
            <a:r>
              <a:rPr lang="en-US" baseline="0" dirty="0"/>
              <a:t>Find it at the bottom of the </a:t>
            </a:r>
            <a:r>
              <a:rPr lang="en-US" b="1" baseline="0" dirty="0" err="1"/>
              <a:t>myCLA</a:t>
            </a:r>
            <a:r>
              <a:rPr lang="en-US" b="1" baseline="0" dirty="0"/>
              <a:t>  / Firm Resources / Materials / Templates </a:t>
            </a:r>
            <a:r>
              <a:rPr lang="en-US" baseline="0" dirty="0"/>
              <a:t>page.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 name="Title 1"/>
          <p:cNvSpPr>
            <a:spLocks noGrp="1"/>
          </p:cNvSpPr>
          <p:nvPr>
            <p:ph type="title" hasCustomPrompt="1"/>
          </p:nvPr>
        </p:nvSpPr>
        <p:spPr>
          <a:xfrm>
            <a:off x="1792288" y="4800601"/>
            <a:ext cx="5486400" cy="566738"/>
          </a:xfrm>
        </p:spPr>
        <p:txBody>
          <a:bodyPr anchor="b"/>
          <a:lstStyle>
            <a:lvl1pPr algn="l">
              <a:defRPr sz="24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Rectangle 12"/>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0"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sp>
        <p:nvSpPr>
          <p:cNvPr id="13" name="Slide Number Placeholder 2"/>
          <p:cNvSpPr txBox="1">
            <a:spLocks/>
          </p:cNvSpPr>
          <p:nvPr/>
        </p:nvSpPr>
        <p:spPr>
          <a:xfrm>
            <a:off x="8597462" y="6356350"/>
            <a:ext cx="500503" cy="365125"/>
          </a:xfrm>
          <a:prstGeom prst="rect">
            <a:avLst/>
          </a:prstGeom>
        </p:spPr>
        <p:txBody>
          <a:bodyPr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100" b="1" i="0" u="none" strike="noStrike" kern="1200" cap="none" spc="0" normalizeH="0" baseline="0" noProof="0" smtClean="0">
                <a:ln>
                  <a:noFill/>
                </a:ln>
                <a:solidFill>
                  <a:schemeClr val="tx2"/>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chemeClr val="tx2"/>
              </a:solidFill>
              <a:effectLst/>
              <a:uLnTx/>
              <a:uFillTx/>
              <a:latin typeface="+mn-lt"/>
              <a:ea typeface="+mn-ea"/>
              <a:cs typeface="+mn-cs"/>
            </a:endParaRPr>
          </a:p>
        </p:txBody>
      </p:sp>
      <p:sp>
        <p:nvSpPr>
          <p:cNvPr id="14" name="Rectangle 13"/>
          <p:cNvSpPr/>
          <p:nvPr/>
        </p:nvSpPr>
        <p:spPr>
          <a:xfrm>
            <a:off x="-10132" y="5717628"/>
            <a:ext cx="9167707" cy="9951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0" y="4191000"/>
            <a:ext cx="9144000" cy="761064"/>
          </a:xfrm>
          <a:prstGeom prst="rect">
            <a:avLst/>
          </a:prstGeom>
          <a:gradFill flip="none" rotWithShape="1">
            <a:gsLst>
              <a:gs pos="0">
                <a:schemeClr val="tx2"/>
              </a:gs>
              <a:gs pos="100000">
                <a:schemeClr val="tx2">
                  <a:lumMod val="50000"/>
                  <a:alpha val="62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ate Placeholder 3"/>
          <p:cNvSpPr txBox="1">
            <a:spLocks/>
          </p:cNvSpPr>
          <p:nvPr/>
        </p:nvSpPr>
        <p:spPr>
          <a:xfrm rot="16200000">
            <a:off x="-897174" y="982279"/>
            <a:ext cx="2125073" cy="329968"/>
          </a:xfrm>
          <a:prstGeom prst="rect">
            <a:avLst/>
          </a:prstGeom>
          <a:solidFill>
            <a:schemeClr val="tx2"/>
          </a:solidFill>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©2013 CliftonLarsonAllen LLP</a:t>
            </a:r>
          </a:p>
        </p:txBody>
      </p:sp>
      <p:pic>
        <p:nvPicPr>
          <p:cNvPr id="19" name="Picture 18" descr="PPT-INSIDE-FNL_Green bars.png"/>
          <p:cNvPicPr>
            <a:picLocks noChangeAspect="1"/>
          </p:cNvPicPr>
          <p:nvPr/>
        </p:nvPicPr>
        <p:blipFill>
          <a:blip r:embed="rId2" cstate="print"/>
          <a:srcRect b="17953"/>
          <a:stretch>
            <a:fillRect/>
          </a:stretch>
        </p:blipFill>
        <p:spPr>
          <a:xfrm>
            <a:off x="377" y="4952066"/>
            <a:ext cx="9167708" cy="1313810"/>
          </a:xfrm>
          <a:prstGeom prst="rect">
            <a:avLst/>
          </a:prstGeom>
        </p:spPr>
      </p:pic>
      <p:pic>
        <p:nvPicPr>
          <p:cNvPr id="27" name="Picture 26" descr="PPT-INSIDE-FNL_CLA logo.png"/>
          <p:cNvPicPr>
            <a:picLocks noChangeAspect="1"/>
          </p:cNvPicPr>
          <p:nvPr/>
        </p:nvPicPr>
        <p:blipFill>
          <a:blip r:embed="rId3" cstate="print"/>
          <a:stretch>
            <a:fillRect/>
          </a:stretch>
        </p:blipFill>
        <p:spPr>
          <a:xfrm>
            <a:off x="49028" y="5443369"/>
            <a:ext cx="3151372" cy="1048425"/>
          </a:xfrm>
          <a:prstGeom prst="rect">
            <a:avLst/>
          </a:prstGeom>
        </p:spPr>
      </p:pic>
      <p:sp>
        <p:nvSpPr>
          <p:cNvPr id="28" name="TextBox 27"/>
          <p:cNvSpPr txBox="1"/>
          <p:nvPr/>
        </p:nvSpPr>
        <p:spPr>
          <a:xfrm>
            <a:off x="967079" y="6197486"/>
            <a:ext cx="2091559" cy="261610"/>
          </a:xfrm>
          <a:prstGeom prst="rect">
            <a:avLst/>
          </a:prstGeom>
          <a:noFill/>
        </p:spPr>
        <p:txBody>
          <a:bodyPr wrap="square" rtlCol="0">
            <a:spAutoFit/>
          </a:bodyPr>
          <a:lstStyle/>
          <a:p>
            <a:pPr algn="r"/>
            <a:r>
              <a:rPr lang="en-US" sz="1100" b="1" dirty="0">
                <a:solidFill>
                  <a:schemeClr val="tx2"/>
                </a:solidFill>
              </a:rPr>
              <a:t>cliftonlarsonallen.com</a:t>
            </a:r>
          </a:p>
        </p:txBody>
      </p:sp>
      <p:sp>
        <p:nvSpPr>
          <p:cNvPr id="29" name="Rectangle 28"/>
          <p:cNvSpPr/>
          <p:nvPr/>
        </p:nvSpPr>
        <p:spPr>
          <a:xfrm flipV="1">
            <a:off x="0" y="6712772"/>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a:xfrm>
            <a:off x="3733800" y="5029200"/>
            <a:ext cx="2895600" cy="228600"/>
          </a:xfrm>
        </p:spPr>
        <p:txBody>
          <a:bodyPr/>
          <a:lstStyle/>
          <a:p>
            <a:endParaRPr lang="en-US"/>
          </a:p>
        </p:txBody>
      </p:sp>
      <p:pic>
        <p:nvPicPr>
          <p:cNvPr id="20" name="Picture 10" descr="twitter_32"/>
          <p:cNvPicPr>
            <a:picLocks noChangeAspect="1" noChangeArrowheads="1"/>
          </p:cNvPicPr>
          <p:nvPr/>
        </p:nvPicPr>
        <p:blipFill>
          <a:blip r:embed="rId4" cstate="print"/>
          <a:srcRect/>
          <a:stretch>
            <a:fillRect/>
          </a:stretch>
        </p:blipFill>
        <p:spPr bwMode="auto">
          <a:xfrm>
            <a:off x="3352800" y="5943600"/>
            <a:ext cx="228600" cy="228600"/>
          </a:xfrm>
          <a:prstGeom prst="rect">
            <a:avLst/>
          </a:prstGeom>
          <a:noFill/>
        </p:spPr>
      </p:pic>
      <p:pic>
        <p:nvPicPr>
          <p:cNvPr id="21" name="Picture 11" descr="facebook_32"/>
          <p:cNvPicPr>
            <a:picLocks noChangeAspect="1" noChangeArrowheads="1"/>
          </p:cNvPicPr>
          <p:nvPr/>
        </p:nvPicPr>
        <p:blipFill>
          <a:blip r:embed="rId5" cstate="print"/>
          <a:srcRect/>
          <a:stretch>
            <a:fillRect/>
          </a:stretch>
        </p:blipFill>
        <p:spPr bwMode="auto">
          <a:xfrm>
            <a:off x="4724400" y="5943600"/>
            <a:ext cx="228600" cy="228600"/>
          </a:xfrm>
          <a:prstGeom prst="rect">
            <a:avLst/>
          </a:prstGeom>
          <a:noFill/>
        </p:spPr>
      </p:pic>
      <p:pic>
        <p:nvPicPr>
          <p:cNvPr id="22" name="Picture 13" descr="linkedin_32"/>
          <p:cNvPicPr>
            <a:picLocks noChangeAspect="1" noChangeArrowheads="1"/>
          </p:cNvPicPr>
          <p:nvPr/>
        </p:nvPicPr>
        <p:blipFill>
          <a:blip r:embed="rId6" cstate="print"/>
          <a:srcRect/>
          <a:stretch>
            <a:fillRect/>
          </a:stretch>
        </p:blipFill>
        <p:spPr bwMode="auto">
          <a:xfrm>
            <a:off x="6477000" y="5943600"/>
            <a:ext cx="228600" cy="228600"/>
          </a:xfrm>
          <a:prstGeom prst="rect">
            <a:avLst/>
          </a:prstGeom>
          <a:noFill/>
        </p:spPr>
      </p:pic>
      <p:pic>
        <p:nvPicPr>
          <p:cNvPr id="3074" name="Picture 2"/>
          <p:cNvPicPr>
            <a:picLocks noChangeAspect="1" noChangeArrowheads="1"/>
          </p:cNvPicPr>
          <p:nvPr/>
        </p:nvPicPr>
        <p:blipFill>
          <a:blip r:embed="rId7" cstate="print">
            <a:clrChange>
              <a:clrFrom>
                <a:srgbClr val="163966"/>
              </a:clrFrom>
              <a:clrTo>
                <a:srgbClr val="163966">
                  <a:alpha val="0"/>
                </a:srgbClr>
              </a:clrTo>
            </a:clrChange>
          </a:blip>
          <a:srcRect r="9317"/>
          <a:stretch>
            <a:fillRect/>
          </a:stretch>
        </p:blipFill>
        <p:spPr bwMode="auto">
          <a:xfrm>
            <a:off x="1676400" y="2286000"/>
            <a:ext cx="1524000" cy="1381125"/>
          </a:xfrm>
          <a:prstGeom prst="rect">
            <a:avLst/>
          </a:prstGeom>
          <a:noFill/>
          <a:ln w="9525">
            <a:noFill/>
            <a:miter lim="800000"/>
            <a:headEnd/>
            <a:tailEnd/>
          </a:ln>
        </p:spPr>
      </p:pic>
      <p:sp>
        <p:nvSpPr>
          <p:cNvPr id="34" name="Content Placeholder 3"/>
          <p:cNvSpPr>
            <a:spLocks noGrp="1"/>
          </p:cNvSpPr>
          <p:nvPr>
            <p:ph sz="half" idx="2" hasCustomPrompt="1"/>
          </p:nvPr>
        </p:nvSpPr>
        <p:spPr>
          <a:xfrm>
            <a:off x="3505200" y="304800"/>
            <a:ext cx="5257800" cy="3886200"/>
          </a:xfrm>
          <a:solidFill>
            <a:schemeClr val="tx2"/>
          </a:solidFill>
        </p:spPr>
        <p:txBody>
          <a:bodyPr anchor="ctr" anchorCtr="0"/>
          <a:lstStyle>
            <a:lvl1pPr marL="0" indent="3175">
              <a:spcBef>
                <a:spcPts val="0"/>
              </a:spcBef>
              <a:buNone/>
              <a:defRPr sz="2000">
                <a:solidFill>
                  <a:schemeClr val="bg1"/>
                </a:solidFill>
              </a:defRPr>
            </a:lvl1pPr>
            <a:lvl2pPr marL="0" indent="3175">
              <a:spcBef>
                <a:spcPts val="0"/>
              </a:spcBef>
              <a:buNone/>
              <a:defRPr sz="1800">
                <a:solidFill>
                  <a:schemeClr val="bg1"/>
                </a:solidFill>
              </a:defRPr>
            </a:lvl2pPr>
            <a:lvl3pPr marL="0" indent="3175">
              <a:spcBef>
                <a:spcPts val="0"/>
              </a:spcBef>
              <a:buNone/>
              <a:defRPr sz="1600">
                <a:solidFill>
                  <a:schemeClr val="bg1"/>
                </a:solidFill>
              </a:defRPr>
            </a:lvl3pPr>
            <a:lvl4pPr marL="3175" indent="-3175">
              <a:spcBef>
                <a:spcPts val="0"/>
              </a:spcBef>
              <a:buNone/>
              <a:defRPr sz="1400">
                <a:solidFill>
                  <a:schemeClr val="bg1"/>
                </a:solidFill>
              </a:defRPr>
            </a:lvl4pPr>
            <a:lvl5pPr marL="0" indent="3175">
              <a:spcBef>
                <a:spcPts val="0"/>
              </a:spcBef>
              <a:buNone/>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Rectangle 25">
            <a:hlinkClick r:id="rId8"/>
          </p:cNvPr>
          <p:cNvSpPr/>
          <p:nvPr/>
        </p:nvSpPr>
        <p:spPr bwMode="auto">
          <a:xfrm>
            <a:off x="3276600" y="5867400"/>
            <a:ext cx="1295400"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solidFill>
                <a:effectLst/>
                <a:latin typeface="+mj-lt"/>
                <a:ea typeface="ヒラギノ角ゴ Pro W3" pitchFamily="1" charset="-128"/>
              </a:rPr>
              <a:t>twitter.com/</a:t>
            </a:r>
            <a:br>
              <a:rPr kumimoji="0" lang="en-US" sz="1050" b="0" i="0" u="none" strike="noStrike" cap="none" normalizeH="0" baseline="0" dirty="0">
                <a:ln>
                  <a:noFill/>
                </a:ln>
                <a:solidFill>
                  <a:schemeClr val="tx2"/>
                </a:solidFill>
                <a:effectLst/>
                <a:latin typeface="+mj-lt"/>
                <a:ea typeface="ヒラギノ角ゴ Pro W3" pitchFamily="1" charset="-128"/>
              </a:rPr>
            </a:br>
            <a:r>
              <a:rPr kumimoji="0" lang="en-US" sz="1050" b="0" i="0" u="none" strike="noStrike" cap="none" normalizeH="0" baseline="0" dirty="0">
                <a:ln>
                  <a:noFill/>
                </a:ln>
                <a:solidFill>
                  <a:schemeClr val="tx2"/>
                </a:solidFill>
                <a:effectLst/>
                <a:latin typeface="+mj-lt"/>
                <a:ea typeface="ヒラギノ角ゴ Pro W3" pitchFamily="1" charset="-128"/>
              </a:rPr>
              <a:t>CLA_CPAs</a:t>
            </a:r>
          </a:p>
        </p:txBody>
      </p:sp>
      <p:sp>
        <p:nvSpPr>
          <p:cNvPr id="30" name="Rectangle 29">
            <a:hlinkClick r:id="rId9"/>
          </p:cNvPr>
          <p:cNvSpPr/>
          <p:nvPr/>
        </p:nvSpPr>
        <p:spPr bwMode="auto">
          <a:xfrm>
            <a:off x="4648200" y="5867400"/>
            <a:ext cx="1524000"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solidFill>
                <a:effectLst/>
                <a:latin typeface="+mj-lt"/>
                <a:ea typeface="ヒラギノ角ゴ Pro W3" pitchFamily="1" charset="-128"/>
              </a:rPr>
              <a:t>facebook.com/</a:t>
            </a:r>
            <a:br>
              <a:rPr kumimoji="0" lang="en-US" sz="1050" b="0" i="0" u="none" strike="noStrike" cap="none" normalizeH="0" baseline="0" dirty="0">
                <a:ln>
                  <a:noFill/>
                </a:ln>
                <a:solidFill>
                  <a:schemeClr val="tx2"/>
                </a:solidFill>
                <a:effectLst/>
                <a:latin typeface="+mj-lt"/>
                <a:ea typeface="ヒラギノ角ゴ Pro W3" pitchFamily="1" charset="-128"/>
              </a:rPr>
            </a:br>
            <a:r>
              <a:rPr kumimoji="0" lang="en-US" sz="1050" b="0" i="0" u="none" strike="noStrike" cap="none" normalizeH="0" baseline="0" dirty="0" err="1">
                <a:ln>
                  <a:noFill/>
                </a:ln>
                <a:solidFill>
                  <a:schemeClr val="tx2"/>
                </a:solidFill>
                <a:effectLst/>
                <a:latin typeface="+mj-lt"/>
                <a:ea typeface="ヒラギノ角ゴ Pro W3" pitchFamily="1" charset="-128"/>
              </a:rPr>
              <a:t>cliftonlarsonallen</a:t>
            </a:r>
            <a:endParaRPr kumimoji="0" lang="en-US" sz="1050" b="0" i="0" u="none" strike="noStrike" cap="none" normalizeH="0" baseline="0" dirty="0">
              <a:ln>
                <a:noFill/>
              </a:ln>
              <a:solidFill>
                <a:schemeClr val="tx2"/>
              </a:solidFill>
              <a:effectLst/>
              <a:latin typeface="+mj-lt"/>
              <a:ea typeface="ヒラギノ角ゴ Pro W3" pitchFamily="1" charset="-128"/>
            </a:endParaRPr>
          </a:p>
        </p:txBody>
      </p:sp>
      <p:sp>
        <p:nvSpPr>
          <p:cNvPr id="31" name="Rectangle 30">
            <a:hlinkClick r:id="rId10"/>
          </p:cNvPr>
          <p:cNvSpPr/>
          <p:nvPr/>
        </p:nvSpPr>
        <p:spPr bwMode="auto">
          <a:xfrm>
            <a:off x="6400800" y="5867400"/>
            <a:ext cx="1828800"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solidFill>
                <a:effectLst/>
                <a:latin typeface="+mj-lt"/>
                <a:ea typeface="ヒラギノ角ゴ Pro W3" pitchFamily="1" charset="-128"/>
              </a:rPr>
              <a:t>linkedin.com/company/</a:t>
            </a:r>
            <a:br>
              <a:rPr kumimoji="0" lang="en-US" sz="1050" b="0" i="0" u="none" strike="noStrike" cap="none" normalizeH="0" baseline="0" dirty="0">
                <a:ln>
                  <a:noFill/>
                </a:ln>
                <a:solidFill>
                  <a:schemeClr val="tx2"/>
                </a:solidFill>
                <a:effectLst/>
                <a:latin typeface="+mj-lt"/>
                <a:ea typeface="ヒラギノ角ゴ Pro W3" pitchFamily="1" charset="-128"/>
              </a:rPr>
            </a:br>
            <a:r>
              <a:rPr kumimoji="0" lang="en-US" sz="1050" b="0" i="0" u="none" strike="noStrike" cap="none" normalizeH="0" baseline="0" dirty="0" err="1">
                <a:ln>
                  <a:noFill/>
                </a:ln>
                <a:solidFill>
                  <a:schemeClr val="tx2"/>
                </a:solidFill>
                <a:effectLst/>
                <a:latin typeface="+mj-lt"/>
                <a:ea typeface="ヒラギノ角ゴ Pro W3" pitchFamily="1" charset="-128"/>
              </a:rPr>
              <a:t>cliftonlarsonallen</a:t>
            </a:r>
            <a:endParaRPr kumimoji="0" lang="en-US" sz="1050" b="0" i="0" u="none" strike="noStrike" cap="none" normalizeH="0" baseline="0" dirty="0">
              <a:ln>
                <a:noFill/>
              </a:ln>
              <a:solidFill>
                <a:schemeClr val="tx2"/>
              </a:solidFill>
              <a:effectLst/>
              <a:latin typeface="+mj-lt"/>
              <a:ea typeface="ヒラギノ角ゴ Pro W3" pitchFamily="1" charset="-128"/>
            </a:endParaRPr>
          </a:p>
        </p:txBody>
      </p:sp>
      <p:sp>
        <p:nvSpPr>
          <p:cNvPr id="23" name="Rectangle 22"/>
          <p:cNvSpPr/>
          <p:nvPr/>
        </p:nvSpPr>
        <p:spPr>
          <a:xfrm flipH="1">
            <a:off x="3253643" y="304800"/>
            <a:ext cx="18288" cy="3886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ernate Title Slide">
    <p:spTree>
      <p:nvGrpSpPr>
        <p:cNvPr id="1" name=""/>
        <p:cNvGrpSpPr/>
        <p:nvPr/>
      </p:nvGrpSpPr>
      <p:grpSpPr>
        <a:xfrm>
          <a:off x="0" y="0"/>
          <a:ext cx="0" cy="0"/>
          <a:chOff x="0" y="0"/>
          <a:chExt cx="0" cy="0"/>
        </a:xfrm>
      </p:grpSpPr>
      <p:sp>
        <p:nvSpPr>
          <p:cNvPr id="13" name="Rectangle 12"/>
          <p:cNvSpPr/>
          <p:nvPr/>
        </p:nvSpPr>
        <p:spPr>
          <a:xfrm>
            <a:off x="0" y="0"/>
            <a:ext cx="9144000" cy="3100553"/>
          </a:xfrm>
          <a:prstGeom prst="rect">
            <a:avLst/>
          </a:prstGeom>
          <a:gradFill flip="none" rotWithShape="1">
            <a:gsLst>
              <a:gs pos="0">
                <a:schemeClr val="tx2"/>
              </a:gs>
              <a:gs pos="100000">
                <a:schemeClr val="tx2"/>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PPT-INSIDE-FNL_Green bars.png"/>
          <p:cNvPicPr>
            <a:picLocks noChangeAspect="1"/>
          </p:cNvPicPr>
          <p:nvPr/>
        </p:nvPicPr>
        <p:blipFill>
          <a:blip r:embed="rId2" cstate="print"/>
          <a:srcRect b="9069"/>
          <a:stretch>
            <a:fillRect/>
          </a:stretch>
        </p:blipFill>
        <p:spPr>
          <a:xfrm>
            <a:off x="-10133" y="3100554"/>
            <a:ext cx="9167708" cy="1456065"/>
          </a:xfrm>
          <a:prstGeom prst="rect">
            <a:avLst/>
          </a:prstGeom>
        </p:spPr>
      </p:pic>
      <p:pic>
        <p:nvPicPr>
          <p:cNvPr id="23" name="Picture 22" descr="PPT-INSIDE-FNL_CLA logo.png"/>
          <p:cNvPicPr>
            <a:picLocks noChangeAspect="1"/>
          </p:cNvPicPr>
          <p:nvPr/>
        </p:nvPicPr>
        <p:blipFill>
          <a:blip r:embed="rId3" cstate="print"/>
          <a:stretch>
            <a:fillRect/>
          </a:stretch>
        </p:blipFill>
        <p:spPr>
          <a:xfrm>
            <a:off x="38411" y="3365939"/>
            <a:ext cx="3151372" cy="1048425"/>
          </a:xfrm>
          <a:prstGeom prst="rect">
            <a:avLst/>
          </a:prstGeom>
        </p:spPr>
      </p:pic>
      <p:sp>
        <p:nvSpPr>
          <p:cNvPr id="24" name="TextBox 23"/>
          <p:cNvSpPr txBox="1"/>
          <p:nvPr/>
        </p:nvSpPr>
        <p:spPr>
          <a:xfrm>
            <a:off x="956462" y="4120056"/>
            <a:ext cx="2091559" cy="261610"/>
          </a:xfrm>
          <a:prstGeom prst="rect">
            <a:avLst/>
          </a:prstGeom>
          <a:noFill/>
        </p:spPr>
        <p:txBody>
          <a:bodyPr wrap="square" rtlCol="0">
            <a:spAutoFit/>
          </a:bodyPr>
          <a:lstStyle/>
          <a:p>
            <a:pPr algn="r"/>
            <a:r>
              <a:rPr lang="en-US" sz="1100" b="1" dirty="0">
                <a:solidFill>
                  <a:schemeClr val="tx2"/>
                </a:solidFill>
              </a:rPr>
              <a:t>cliftonlarsonallen.com</a:t>
            </a:r>
          </a:p>
        </p:txBody>
      </p:sp>
      <p:sp>
        <p:nvSpPr>
          <p:cNvPr id="25" name="Rectangle 24"/>
          <p:cNvSpPr/>
          <p:nvPr/>
        </p:nvSpPr>
        <p:spPr>
          <a:xfrm flipV="1">
            <a:off x="0" y="4556619"/>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2827283"/>
            <a:ext cx="9144000" cy="273270"/>
          </a:xfrm>
          <a:prstGeom prst="rect">
            <a:avLst/>
          </a:prstGeom>
          <a:gradFill flip="none" rotWithShape="1">
            <a:gsLst>
              <a:gs pos="0">
                <a:schemeClr val="tx2">
                  <a:alpha val="65000"/>
                </a:schemeClr>
              </a:gs>
              <a:gs pos="100000">
                <a:schemeClr val="tx2">
                  <a:lumMod val="50000"/>
                  <a:alpha val="62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
          <p:cNvSpPr>
            <a:spLocks noGrp="1" noChangeArrowheads="1"/>
          </p:cNvSpPr>
          <p:nvPr>
            <p:ph type="ctrTitle" hasCustomPrompt="1"/>
          </p:nvPr>
        </p:nvSpPr>
        <p:spPr>
          <a:xfrm>
            <a:off x="3276600" y="304800"/>
            <a:ext cx="5791200" cy="1676400"/>
          </a:xfrm>
          <a:solidFill>
            <a:schemeClr val="tx2"/>
          </a:solidFill>
        </p:spPr>
        <p:txBody>
          <a:bodyPr anchor="b" anchorCtr="0"/>
          <a:lstStyle>
            <a:lvl1pPr algn="l">
              <a:defRPr>
                <a:solidFill>
                  <a:schemeClr val="bg1"/>
                </a:solidFill>
              </a:defRPr>
            </a:lvl1pPr>
          </a:lstStyle>
          <a:p>
            <a:r>
              <a:rPr lang="en-US" dirty="0"/>
              <a:t>Click To Edit Master Title Style</a:t>
            </a:r>
          </a:p>
        </p:txBody>
      </p:sp>
      <p:sp>
        <p:nvSpPr>
          <p:cNvPr id="17" name="Rectangle 4"/>
          <p:cNvSpPr>
            <a:spLocks noGrp="1" noChangeArrowheads="1"/>
          </p:cNvSpPr>
          <p:nvPr>
            <p:ph type="subTitle" idx="1" hasCustomPrompt="1"/>
          </p:nvPr>
        </p:nvSpPr>
        <p:spPr>
          <a:xfrm>
            <a:off x="3276600" y="2057400"/>
            <a:ext cx="5791200" cy="609600"/>
          </a:xfrm>
          <a:solidFill>
            <a:schemeClr val="tx2"/>
          </a:solidFill>
        </p:spPr>
        <p:txBody>
          <a:bodyPr/>
          <a:lstStyle>
            <a:lvl1pPr marL="0" indent="0" algn="l">
              <a:buFontTx/>
              <a:buNone/>
              <a:defRPr sz="2000">
                <a:solidFill>
                  <a:schemeClr val="accent4"/>
                </a:solidFill>
              </a:defRPr>
            </a:lvl1pPr>
          </a:lstStyle>
          <a:p>
            <a:r>
              <a:rPr lang="en-US" dirty="0"/>
              <a:t>Click To Edit Master Subtitle Style</a:t>
            </a:r>
          </a:p>
        </p:txBody>
      </p:sp>
      <p:sp>
        <p:nvSpPr>
          <p:cNvPr id="12" name="Rectangle 11"/>
          <p:cNvSpPr/>
          <p:nvPr/>
        </p:nvSpPr>
        <p:spPr>
          <a:xfrm flipV="1">
            <a:off x="0" y="4556618"/>
            <a:ext cx="9144000" cy="2301381"/>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bwMode="auto">
          <a:xfrm>
            <a:off x="0" y="4535424"/>
            <a:ext cx="5791200" cy="2331720"/>
          </a:xfrm>
          <a:custGeom>
            <a:avLst/>
            <a:gdLst>
              <a:gd name="connsiteX0" fmla="*/ 0 w 3276600"/>
              <a:gd name="connsiteY0" fmla="*/ 0 h 3124200"/>
              <a:gd name="connsiteX1" fmla="*/ 32766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276600"/>
              <a:gd name="connsiteY0" fmla="*/ 0 h 3124200"/>
              <a:gd name="connsiteX1" fmla="*/ 6858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6858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276600"/>
              <a:gd name="connsiteY0" fmla="*/ 0 h 3124200"/>
              <a:gd name="connsiteX1" fmla="*/ 7620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2415988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697941"/>
              <a:gd name="connsiteY0" fmla="*/ 0 h 3124200"/>
              <a:gd name="connsiteX1" fmla="*/ 2415988 w 3697941"/>
              <a:gd name="connsiteY1" fmla="*/ 0 h 3124200"/>
              <a:gd name="connsiteX2" fmla="*/ 3697941 w 3697941"/>
              <a:gd name="connsiteY2" fmla="*/ 3124200 h 3124200"/>
              <a:gd name="connsiteX3" fmla="*/ 0 w 3697941"/>
              <a:gd name="connsiteY3" fmla="*/ 3124200 h 3124200"/>
              <a:gd name="connsiteX4" fmla="*/ 0 w 3697941"/>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941" h="3124200">
                <a:moveTo>
                  <a:pt x="0" y="0"/>
                </a:moveTo>
                <a:lnTo>
                  <a:pt x="2415988" y="0"/>
                </a:lnTo>
                <a:lnTo>
                  <a:pt x="3697941" y="3124200"/>
                </a:lnTo>
                <a:lnTo>
                  <a:pt x="0" y="3124200"/>
                </a:lnTo>
                <a:lnTo>
                  <a:pt x="0" y="0"/>
                </a:lnTo>
                <a:close/>
              </a:path>
            </a:pathLst>
          </a:custGeom>
          <a:gradFill flip="none" rotWithShape="1">
            <a:gsLst>
              <a:gs pos="0">
                <a:srgbClr val="642F12"/>
              </a:gs>
              <a:gs pos="50000">
                <a:srgbClr val="7F3C17"/>
              </a:gs>
              <a:gs pos="100000">
                <a:srgbClr val="A04D1D"/>
              </a:gs>
            </a:gsLst>
            <a:lin ang="5400000" scaled="1"/>
            <a:tileRect/>
          </a:gradFill>
          <a:ln w="9525" cap="flat" cmpd="sng" algn="ctr">
            <a:noFill/>
            <a:prstDash val="solid"/>
            <a:round/>
            <a:headEnd type="none" w="med" len="med"/>
            <a:tailEnd type="none" w="med" len="med"/>
          </a:ln>
          <a:effectLst/>
        </p:spPr>
        <p:txBody>
          <a:bodyPr vert="vert270" wrap="square" lIns="91440" tIns="137160" rIns="91440" bIns="45720" numCol="1" rtlCol="0" anchor="t" anchorCtr="0" compatLnSpc="1">
            <a:prstTxWarp prst="textNoShape">
              <a:avLst/>
            </a:prstTxWarp>
          </a:bodyPr>
          <a:lstStyle/>
          <a:p>
            <a:pPr algn="r"/>
            <a:endParaRPr lang="en-US" sz="800" dirty="0">
              <a:solidFill>
                <a:schemeClr val="bg1">
                  <a:lumMod val="50000"/>
                </a:schemeClr>
              </a:solidFill>
            </a:endParaRPr>
          </a:p>
        </p:txBody>
      </p:sp>
      <p:sp>
        <p:nvSpPr>
          <p:cNvPr id="27" name="TextBox 26"/>
          <p:cNvSpPr txBox="1"/>
          <p:nvPr/>
        </p:nvSpPr>
        <p:spPr>
          <a:xfrm>
            <a:off x="9525000" y="3733800"/>
            <a:ext cx="16764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See</a:t>
            </a:r>
            <a:r>
              <a:rPr lang="en-US" baseline="0" dirty="0"/>
              <a:t> </a:t>
            </a:r>
            <a:r>
              <a:rPr lang="en-US" baseline="0" dirty="0" err="1"/>
              <a:t>myCLA</a:t>
            </a:r>
            <a:r>
              <a:rPr lang="en-US" baseline="0" dirty="0"/>
              <a:t> user guide for instructions to insert an image.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a:t>Click To Edit Master Title Style</a:t>
            </a:r>
          </a:p>
        </p:txBody>
      </p:sp>
      <p:sp>
        <p:nvSpPr>
          <p:cNvPr id="3" name="Content Placeholder 2"/>
          <p:cNvSpPr>
            <a:spLocks noGrp="1"/>
          </p:cNvSpPr>
          <p:nvPr>
            <p:ph idx="1"/>
          </p:nvPr>
        </p:nvSpPr>
        <p:spPr>
          <a:xfrm>
            <a:off x="457200" y="1447800"/>
            <a:ext cx="822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14" name="Title 1"/>
          <p:cNvSpPr>
            <a:spLocks noGrp="1"/>
          </p:cNvSpPr>
          <p:nvPr>
            <p:ph type="ctrTitle" hasCustomPrompt="1"/>
          </p:nvPr>
        </p:nvSpPr>
        <p:spPr>
          <a:xfrm>
            <a:off x="1828801" y="1783595"/>
            <a:ext cx="6857999" cy="1470025"/>
          </a:xfrm>
          <a:prstGeom prst="rect">
            <a:avLst/>
          </a:prstGeom>
        </p:spPr>
        <p:txBody>
          <a:bodyPr anchor="b" anchorCtr="0"/>
          <a:lstStyle>
            <a:lvl1pPr algn="l">
              <a:defRPr>
                <a:solidFill>
                  <a:schemeClr val="tx2"/>
                </a:solidFill>
              </a:defRPr>
            </a:lvl1pPr>
          </a:lstStyle>
          <a:p>
            <a:r>
              <a:rPr lang="en-US" dirty="0"/>
              <a:t>Click To Edit Master Title Style</a:t>
            </a:r>
          </a:p>
        </p:txBody>
      </p:sp>
      <p:sp>
        <p:nvSpPr>
          <p:cNvPr id="15" name="Subtitle 2"/>
          <p:cNvSpPr>
            <a:spLocks noGrp="1"/>
          </p:cNvSpPr>
          <p:nvPr>
            <p:ph type="subTitle" idx="1"/>
          </p:nvPr>
        </p:nvSpPr>
        <p:spPr>
          <a:xfrm>
            <a:off x="1828801" y="3539370"/>
            <a:ext cx="6858000" cy="1752600"/>
          </a:xfrm>
          <a:prstGeom prst="rect">
            <a:avLst/>
          </a:prstGeom>
        </p:spPr>
        <p:txBody>
          <a:bodyPr/>
          <a:lstStyle>
            <a:lvl1pPr marL="0" indent="0" algn="l">
              <a:buNone/>
              <a:defRPr>
                <a:solidFill>
                  <a:srgbClr val="413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p:nvPr/>
        </p:nvCxnSpPr>
        <p:spPr>
          <a:xfrm>
            <a:off x="1828801" y="3384342"/>
            <a:ext cx="6857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533400" y="2743200"/>
            <a:ext cx="1143000" cy="1143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Alterna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p:nvSpPr>
        <p:spPr>
          <a:xfrm>
            <a:off x="-10132" y="5717628"/>
            <a:ext cx="9167707" cy="9951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4032250"/>
            <a:ext cx="9144000" cy="919814"/>
          </a:xfrm>
          <a:prstGeom prst="rect">
            <a:avLst/>
          </a:prstGeom>
          <a:gradFill flip="none" rotWithShape="1">
            <a:gsLst>
              <a:gs pos="0">
                <a:schemeClr val="tx2"/>
              </a:gs>
              <a:gs pos="100000">
                <a:schemeClr val="tx2">
                  <a:lumMod val="50000"/>
                  <a:alpha val="62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txBox="1">
            <a:spLocks/>
          </p:cNvSpPr>
          <p:nvPr/>
        </p:nvSpPr>
        <p:spPr>
          <a:xfrm rot="16200000">
            <a:off x="-897174" y="982279"/>
            <a:ext cx="2125073" cy="329968"/>
          </a:xfrm>
          <a:prstGeom prst="rect">
            <a:avLst/>
          </a:prstGeom>
          <a:solidFill>
            <a:schemeClr val="tx2"/>
          </a:solidFill>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©2013 CliftonLarsonAllen LLP</a:t>
            </a:r>
          </a:p>
        </p:txBody>
      </p:sp>
      <p:pic>
        <p:nvPicPr>
          <p:cNvPr id="10" name="Picture 9" descr="PPT-INSIDE-FNL_Green bars.png"/>
          <p:cNvPicPr>
            <a:picLocks noChangeAspect="1"/>
          </p:cNvPicPr>
          <p:nvPr/>
        </p:nvPicPr>
        <p:blipFill>
          <a:blip r:embed="rId2" cstate="print"/>
          <a:srcRect b="17953"/>
          <a:stretch>
            <a:fillRect/>
          </a:stretch>
        </p:blipFill>
        <p:spPr>
          <a:xfrm>
            <a:off x="377" y="4952066"/>
            <a:ext cx="9167708" cy="1313810"/>
          </a:xfrm>
          <a:prstGeom prst="rect">
            <a:avLst/>
          </a:prstGeom>
        </p:spPr>
      </p:pic>
      <p:pic>
        <p:nvPicPr>
          <p:cNvPr id="11" name="Picture 10" descr="PPT-INSIDE-FNL_CLA logo.png"/>
          <p:cNvPicPr>
            <a:picLocks noChangeAspect="1"/>
          </p:cNvPicPr>
          <p:nvPr/>
        </p:nvPicPr>
        <p:blipFill>
          <a:blip r:embed="rId3" cstate="print"/>
          <a:stretch>
            <a:fillRect/>
          </a:stretch>
        </p:blipFill>
        <p:spPr>
          <a:xfrm>
            <a:off x="5735018" y="5443369"/>
            <a:ext cx="3151372" cy="1048425"/>
          </a:xfrm>
          <a:prstGeom prst="rect">
            <a:avLst/>
          </a:prstGeom>
        </p:spPr>
      </p:pic>
      <p:sp>
        <p:nvSpPr>
          <p:cNvPr id="12" name="TextBox 11"/>
          <p:cNvSpPr txBox="1"/>
          <p:nvPr/>
        </p:nvSpPr>
        <p:spPr>
          <a:xfrm>
            <a:off x="6653069" y="6197486"/>
            <a:ext cx="2091559" cy="261610"/>
          </a:xfrm>
          <a:prstGeom prst="rect">
            <a:avLst/>
          </a:prstGeom>
          <a:noFill/>
        </p:spPr>
        <p:txBody>
          <a:bodyPr wrap="square" rtlCol="0">
            <a:spAutoFit/>
          </a:bodyPr>
          <a:lstStyle/>
          <a:p>
            <a:pPr algn="r"/>
            <a:r>
              <a:rPr lang="en-US" sz="1100" b="1" dirty="0">
                <a:solidFill>
                  <a:schemeClr val="tx2"/>
                </a:solidFill>
              </a:rPr>
              <a:t>cliftonlarsonallen.com</a:t>
            </a:r>
          </a:p>
        </p:txBody>
      </p:sp>
      <p:sp>
        <p:nvSpPr>
          <p:cNvPr id="13" name="Rectangle 12"/>
          <p:cNvSpPr/>
          <p:nvPr/>
        </p:nvSpPr>
        <p:spPr>
          <a:xfrm flipV="1">
            <a:off x="0" y="6712772"/>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flipH="1">
            <a:off x="3253645" y="1143000"/>
            <a:ext cx="18288" cy="28346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cstate="print">
            <a:clrChange>
              <a:clrFrom>
                <a:srgbClr val="163966"/>
              </a:clrFrom>
              <a:clrTo>
                <a:srgbClr val="163966">
                  <a:alpha val="0"/>
                </a:srgbClr>
              </a:clrTo>
            </a:clrChange>
          </a:blip>
          <a:srcRect r="5312"/>
          <a:stretch>
            <a:fillRect/>
          </a:stretch>
        </p:blipFill>
        <p:spPr bwMode="auto">
          <a:xfrm>
            <a:off x="1676400" y="1981200"/>
            <a:ext cx="1503500" cy="1304925"/>
          </a:xfrm>
          <a:prstGeom prst="rect">
            <a:avLst/>
          </a:prstGeom>
          <a:noFill/>
          <a:ln w="9525">
            <a:noFill/>
            <a:miter lim="800000"/>
            <a:headEnd/>
            <a:tailEnd/>
          </a:ln>
        </p:spPr>
      </p:pic>
      <p:sp>
        <p:nvSpPr>
          <p:cNvPr id="17" name="Rectangle 3"/>
          <p:cNvSpPr>
            <a:spLocks noGrp="1" noChangeArrowheads="1"/>
          </p:cNvSpPr>
          <p:nvPr>
            <p:ph type="ctrTitle" hasCustomPrompt="1"/>
          </p:nvPr>
        </p:nvSpPr>
        <p:spPr>
          <a:xfrm>
            <a:off x="3408500" y="1143000"/>
            <a:ext cx="5354500" cy="1905000"/>
          </a:xfrm>
          <a:solidFill>
            <a:schemeClr val="tx2"/>
          </a:solidFill>
        </p:spPr>
        <p:txBody>
          <a:bodyPr anchor="b" anchorCtr="0"/>
          <a:lstStyle>
            <a:lvl1pPr algn="l">
              <a:defRPr>
                <a:solidFill>
                  <a:schemeClr val="bg1"/>
                </a:solidFill>
              </a:defRPr>
            </a:lvl1pPr>
          </a:lstStyle>
          <a:p>
            <a:r>
              <a:rPr lang="en-US" dirty="0"/>
              <a:t>Click To Edit Master Title Style</a:t>
            </a:r>
          </a:p>
        </p:txBody>
      </p:sp>
      <p:sp>
        <p:nvSpPr>
          <p:cNvPr id="18" name="Rectangle 4"/>
          <p:cNvSpPr>
            <a:spLocks noGrp="1" noChangeArrowheads="1"/>
          </p:cNvSpPr>
          <p:nvPr>
            <p:ph type="subTitle" idx="1"/>
          </p:nvPr>
        </p:nvSpPr>
        <p:spPr>
          <a:xfrm>
            <a:off x="3408500" y="3124200"/>
            <a:ext cx="5354500" cy="838200"/>
          </a:xfrm>
          <a:solidFill>
            <a:schemeClr val="tx2"/>
          </a:solidFill>
        </p:spPr>
        <p:txBody>
          <a:bodyPr anchor="t" anchorCtr="0"/>
          <a:lstStyle>
            <a:lvl1pPr marL="0" indent="0" algn="l">
              <a:buFontTx/>
              <a:buNone/>
              <a:defRPr sz="2000">
                <a:solidFill>
                  <a:schemeClr val="accent4"/>
                </a:solidFill>
              </a:defRPr>
            </a:lvl1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9"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10" name="Title 1"/>
          <p:cNvSpPr>
            <a:spLocks noGrp="1"/>
          </p:cNvSpPr>
          <p:nvPr>
            <p:ph type="title" hasCustomPrompt="1"/>
          </p:nvPr>
        </p:nvSpPr>
        <p:spPr>
          <a:xfrm>
            <a:off x="457200" y="457200"/>
            <a:ext cx="8229600" cy="914400"/>
          </a:xfrm>
          <a:noFill/>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428750"/>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068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8750"/>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068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1" name="Slide Number Placeholder 5"/>
          <p:cNvSpPr>
            <a:spLocks noGrp="1"/>
          </p:cNvSpPr>
          <p:nvPr>
            <p:ph type="sldNum" sz="quarter" idx="11"/>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12" name="Title 1"/>
          <p:cNvSpPr>
            <a:spLocks noGrp="1"/>
          </p:cNvSpPr>
          <p:nvPr>
            <p:ph type="title" hasCustomPrompt="1"/>
          </p:nvPr>
        </p:nvSpPr>
        <p:spPr>
          <a:xfrm>
            <a:off x="457200" y="457200"/>
            <a:ext cx="8229600" cy="914400"/>
          </a:xfrm>
          <a:noFill/>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7"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8" name="Title 1"/>
          <p:cNvSpPr>
            <a:spLocks noGrp="1"/>
          </p:cNvSpPr>
          <p:nvPr>
            <p:ph type="title" hasCustomPrompt="1"/>
          </p:nvPr>
        </p:nvSpPr>
        <p:spPr>
          <a:xfrm>
            <a:off x="457200" y="457200"/>
            <a:ext cx="8229600" cy="914400"/>
          </a:xfrm>
          <a:noFill/>
        </p:spPr>
        <p:txBody>
          <a:body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0"/>
            <a:ext cx="3200399" cy="97790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4114800" y="685800"/>
            <a:ext cx="4572001" cy="54403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1"/>
            <a:ext cx="3200399"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9" name="Rectangle 1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10" name="Rectangle 15"/>
          <p:cNvSpPr>
            <a:spLocks noChangeArrowheads="1"/>
          </p:cNvSpPr>
          <p:nvPr/>
        </p:nvSpPr>
        <p:spPr bwMode="auto">
          <a:xfrm>
            <a:off x="0" y="1371600"/>
            <a:ext cx="3520440" cy="4800600"/>
          </a:xfrm>
          <a:prstGeom prst="rect">
            <a:avLst/>
          </a:prstGeom>
          <a:solidFill>
            <a:schemeClr val="bg1"/>
          </a:solidFill>
          <a:ln w="9525">
            <a:noFill/>
            <a:miter lim="800000"/>
            <a:headEnd/>
            <a:tailEnd/>
          </a:ln>
          <a:effectLst/>
        </p:spPr>
        <p:txBody>
          <a:bodyPr wrap="none" anchor="ctr"/>
          <a:lstStyle/>
          <a:p>
            <a:endParaRPr lang="en-US"/>
          </a:p>
        </p:txBody>
      </p:sp>
      <p:pic>
        <p:nvPicPr>
          <p:cNvPr id="11" name="Picture 10" descr="Color-Bar-Inside-Header-01.png"/>
          <p:cNvPicPr>
            <a:picLocks/>
          </p:cNvPicPr>
          <p:nvPr/>
        </p:nvPicPr>
        <p:blipFill>
          <a:blip r:embed="rId2" cstate="print"/>
          <a:stretch>
            <a:fillRect/>
          </a:stretch>
        </p:blipFill>
        <p:spPr>
          <a:xfrm>
            <a:off x="755" y="1371600"/>
            <a:ext cx="3520440" cy="60955"/>
          </a:xfrm>
          <a:prstGeom prst="rect">
            <a:avLst/>
          </a:prstGeom>
        </p:spPr>
      </p:pic>
      <p:sp>
        <p:nvSpPr>
          <p:cNvPr id="13" name="Rectangle 15"/>
          <p:cNvSpPr>
            <a:spLocks noChangeArrowheads="1"/>
          </p:cNvSpPr>
          <p:nvPr userDrawn="1"/>
        </p:nvSpPr>
        <p:spPr bwMode="auto">
          <a:xfrm>
            <a:off x="0" y="1371600"/>
            <a:ext cx="3520440" cy="4800600"/>
          </a:xfrm>
          <a:prstGeom prst="rect">
            <a:avLst/>
          </a:prstGeom>
          <a:solidFill>
            <a:schemeClr val="bg1"/>
          </a:solidFill>
          <a:ln w="9525">
            <a:noFill/>
            <a:miter lim="800000"/>
            <a:headEnd/>
            <a:tailEnd/>
          </a:ln>
          <a:effectLst/>
        </p:spPr>
        <p:txBody>
          <a:bodyPr wrap="none" anchor="ctr"/>
          <a:lstStyle/>
          <a:p>
            <a:endParaRPr lang="en-US"/>
          </a:p>
        </p:txBody>
      </p:sp>
      <p:pic>
        <p:nvPicPr>
          <p:cNvPr id="14" name="Picture 13" descr="Color-Bar-Inside-Header-01.png"/>
          <p:cNvPicPr>
            <a:picLocks/>
          </p:cNvPicPr>
          <p:nvPr userDrawn="1"/>
        </p:nvPicPr>
        <p:blipFill>
          <a:blip r:embed="rId2" cstate="print"/>
          <a:stretch>
            <a:fillRect/>
          </a:stretch>
        </p:blipFill>
        <p:spPr>
          <a:xfrm>
            <a:off x="755" y="1371600"/>
            <a:ext cx="3520440" cy="609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PPT-INSIDE-FNL_Top green bar.jpg"/>
          <p:cNvPicPr>
            <a:picLocks noChangeAspect="1"/>
          </p:cNvPicPr>
          <p:nvPr/>
        </p:nvPicPr>
        <p:blipFill>
          <a:blip r:embed="rId14" cstate="print"/>
          <a:stretch>
            <a:fillRect/>
          </a:stretch>
        </p:blipFill>
        <p:spPr>
          <a:xfrm>
            <a:off x="0" y="0"/>
            <a:ext cx="9144000" cy="520700"/>
          </a:xfrm>
          <a:prstGeom prst="rect">
            <a:avLst/>
          </a:prstGeom>
        </p:spPr>
      </p:pic>
      <p:sp>
        <p:nvSpPr>
          <p:cNvPr id="14"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174084" name="Rectangle 4"/>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457200" y="13716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457200" y="6400800"/>
            <a:ext cx="2895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9" name="Rectangle 9"/>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6" name="Date Placeholder 3"/>
          <p:cNvSpPr txBox="1">
            <a:spLocks/>
          </p:cNvSpPr>
          <p:nvPr/>
        </p:nvSpPr>
        <p:spPr>
          <a:xfrm rot="16200000">
            <a:off x="7921366" y="1291965"/>
            <a:ext cx="2133600"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©2013 CliftonLarsonAllen LLP</a:t>
            </a:r>
          </a:p>
        </p:txBody>
      </p:sp>
      <p:sp>
        <p:nvSpPr>
          <p:cNvPr id="11" name="Rectangle 10"/>
          <p:cNvSpPr/>
          <p:nvPr/>
        </p:nvSpPr>
        <p:spPr>
          <a:xfrm flipV="1">
            <a:off x="0" y="6712772"/>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flipV="1">
            <a:off x="8686798" y="6324600"/>
            <a:ext cx="18288" cy="533400"/>
          </a:xfrm>
          <a:prstGeom prst="rect">
            <a:avLst/>
          </a:prstGeom>
          <a:solidFill>
            <a:srgbClr val="A04D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PT-INSIDE-FNL_CLA logo.png"/>
          <p:cNvPicPr>
            <a:picLocks noChangeAspect="1"/>
          </p:cNvPicPr>
          <p:nvPr/>
        </p:nvPicPr>
        <p:blipFill>
          <a:blip r:embed="rId15" cstate="print"/>
          <a:stretch>
            <a:fillRect/>
          </a:stretch>
        </p:blipFill>
        <p:spPr>
          <a:xfrm>
            <a:off x="7086600" y="6217921"/>
            <a:ext cx="1607200" cy="534697"/>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rtl="0" eaLnBrk="1" fontAlgn="base" hangingPunct="1">
        <a:spcBef>
          <a:spcPct val="0"/>
        </a:spcBef>
        <a:spcAft>
          <a:spcPct val="0"/>
        </a:spcAft>
        <a:defRPr sz="34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andrew.laflin@cliftonlarsonalle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cfe.com/uploadedFiles/ACFE_Website/Content/rttn/2012-report-to-nation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81000"/>
            <a:ext cx="6858000" cy="2590800"/>
          </a:xfrm>
        </p:spPr>
        <p:txBody>
          <a:bodyPr/>
          <a:lstStyle/>
          <a:p>
            <a:r>
              <a:rPr lang="en-US" sz="2500" dirty="0"/>
              <a:t>THE RISKS AND PERILS OF OCCUPATIONAL FRAUD</a:t>
            </a:r>
            <a:br>
              <a:rPr lang="en-US" sz="2500" dirty="0"/>
            </a:br>
            <a:r>
              <a:rPr lang="en-US" sz="2500" dirty="0"/>
              <a:t>FGFOA – Central Florida Chapter Presentation</a:t>
            </a:r>
            <a:br>
              <a:rPr lang="en-US" sz="2500" dirty="0"/>
            </a:br>
            <a:br>
              <a:rPr lang="en-US" sz="2800" dirty="0"/>
            </a:br>
            <a:br>
              <a:rPr lang="en-US" sz="2500" dirty="0"/>
            </a:br>
            <a:br>
              <a:rPr lang="en-US" sz="2500" dirty="0"/>
            </a:br>
            <a:endParaRPr lang="en-US" sz="2500" dirty="0"/>
          </a:p>
        </p:txBody>
      </p:sp>
      <p:sp>
        <p:nvSpPr>
          <p:cNvPr id="4" name="Subtitle 3"/>
          <p:cNvSpPr>
            <a:spLocks noGrp="1"/>
          </p:cNvSpPr>
          <p:nvPr>
            <p:ph type="subTitle" idx="1"/>
          </p:nvPr>
        </p:nvSpPr>
        <p:spPr>
          <a:xfrm>
            <a:off x="2362200" y="1676400"/>
            <a:ext cx="6248400" cy="1219200"/>
          </a:xfrm>
        </p:spPr>
        <p:txBody>
          <a:bodyPr/>
          <a:lstStyle/>
          <a:p>
            <a:r>
              <a:rPr lang="en-US" dirty="0"/>
              <a:t>By 		</a:t>
            </a:r>
          </a:p>
          <a:p>
            <a:r>
              <a:rPr lang="en-US" dirty="0"/>
              <a:t>Andrew Laflin, CPA		</a:t>
            </a:r>
          </a:p>
          <a:p>
            <a:r>
              <a:rPr lang="en-US" dirty="0" err="1"/>
              <a:t>CliftonLarsonAllen</a:t>
            </a:r>
            <a:r>
              <a:rPr lang="en-US" dirty="0"/>
              <a:t> LLP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Types of Frauds and Frequency – Local Governments</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2219" y="1447800"/>
            <a:ext cx="5339562" cy="4876800"/>
          </a:xfrm>
          <a:prstGeom prst="rect">
            <a:avLst/>
          </a:prstGeom>
        </p:spPr>
      </p:pic>
      <p:sp>
        <p:nvSpPr>
          <p:cNvPr id="5" name="Rectangle 3"/>
          <p:cNvSpPr>
            <a:spLocks noChangeArrowheads="1"/>
          </p:cNvSpPr>
          <p:nvPr/>
        </p:nvSpPr>
        <p:spPr bwMode="auto">
          <a:xfrm>
            <a:off x="3886200" y="6019800"/>
            <a:ext cx="5181600" cy="276999"/>
          </a:xfrm>
          <a:prstGeom prst="rect">
            <a:avLst/>
          </a:prstGeom>
          <a:noFill/>
          <a:ln w="9525">
            <a:noFill/>
            <a:miter lim="800000"/>
            <a:headEnd/>
            <a:tailEnd/>
          </a:ln>
        </p:spPr>
        <p:txBody>
          <a:bodyPr wrap="square">
            <a:spAutoFit/>
          </a:bodyPr>
          <a:lstStyle/>
          <a:p>
            <a:r>
              <a:rPr lang="en-US" i="1" baseline="-25000" dirty="0"/>
              <a:t>Source – 2012 Report to the Nation on Occupational Fraud and Abuse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Anti-Fraud Measures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2659" y="1447800"/>
            <a:ext cx="8038681" cy="4876800"/>
          </a:xfrm>
          <a:prstGeom prst="rect">
            <a:avLst/>
          </a:prstGeom>
        </p:spPr>
      </p:pic>
      <p:sp>
        <p:nvSpPr>
          <p:cNvPr id="8" name="Rectangle 35"/>
          <p:cNvSpPr>
            <a:spLocks noChangeArrowheads="1"/>
          </p:cNvSpPr>
          <p:nvPr/>
        </p:nvSpPr>
        <p:spPr bwMode="auto">
          <a:xfrm>
            <a:off x="3733800" y="6049962"/>
            <a:ext cx="4953000" cy="274638"/>
          </a:xfrm>
          <a:prstGeom prst="rect">
            <a:avLst/>
          </a:prstGeom>
          <a:noFill/>
          <a:ln w="9525">
            <a:noFill/>
            <a:miter lim="800000"/>
            <a:headEnd/>
            <a:tailEnd/>
          </a:ln>
        </p:spPr>
        <p:txBody>
          <a:bodyPr>
            <a:spAutoFit/>
          </a:bodyPr>
          <a:lstStyle/>
          <a:p>
            <a:r>
              <a:rPr lang="en-US" sz="1200" i="1" dirty="0"/>
              <a:t>Source – 2012 Report to the Nation on Occupational Fraud and Abuse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Contribute to/Allow Fraud</a:t>
            </a:r>
          </a:p>
        </p:txBody>
      </p:sp>
      <p:sp>
        <p:nvSpPr>
          <p:cNvPr id="3" name="Content Placeholder 2"/>
          <p:cNvSpPr>
            <a:spLocks noGrp="1"/>
          </p:cNvSpPr>
          <p:nvPr>
            <p:ph idx="1"/>
          </p:nvPr>
        </p:nvSpPr>
        <p:spPr/>
        <p:txBody>
          <a:bodyPr/>
          <a:lstStyle/>
          <a:p>
            <a:r>
              <a:rPr lang="en-US" dirty="0"/>
              <a:t>Primarily internal control weaknesses:</a:t>
            </a:r>
          </a:p>
          <a:p>
            <a:pPr lvl="1">
              <a:buNone/>
            </a:pPr>
            <a:endParaRPr lang="en-US"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r>
              <a:rPr lang="en-US" sz="1400" i="1" dirty="0"/>
              <a:t>Source – 2012 Report to the Nation on Occupational Fraud and Abuse</a:t>
            </a:r>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905000"/>
            <a:ext cx="7863840" cy="3886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Care?</a:t>
            </a:r>
          </a:p>
        </p:txBody>
      </p:sp>
      <p:sp>
        <p:nvSpPr>
          <p:cNvPr id="3" name="Content Placeholder 2"/>
          <p:cNvSpPr>
            <a:spLocks noGrp="1"/>
          </p:cNvSpPr>
          <p:nvPr>
            <p:ph idx="1"/>
          </p:nvPr>
        </p:nvSpPr>
        <p:spPr/>
        <p:txBody>
          <a:bodyPr anchor="ctr"/>
          <a:lstStyle/>
          <a:p>
            <a:pPr algn="ctr">
              <a:lnSpc>
                <a:spcPct val="150000"/>
              </a:lnSpc>
              <a:buNone/>
            </a:pPr>
            <a:r>
              <a:rPr lang="en-US" dirty="0"/>
              <a:t>	</a:t>
            </a:r>
            <a:r>
              <a:rPr lang="en-US" sz="3400" b="1" dirty="0"/>
              <a:t>Why Should Local Governments Be Concerned About Fraud?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#1</a:t>
            </a:r>
          </a:p>
        </p:txBody>
      </p:sp>
      <p:sp>
        <p:nvSpPr>
          <p:cNvPr id="3" name="Content Placeholder 2"/>
          <p:cNvSpPr>
            <a:spLocks noGrp="1"/>
          </p:cNvSpPr>
          <p:nvPr>
            <p:ph idx="1"/>
          </p:nvPr>
        </p:nvSpPr>
        <p:spPr/>
        <p:txBody>
          <a:bodyPr/>
          <a:lstStyle/>
          <a:p>
            <a:r>
              <a:rPr lang="en-US" dirty="0"/>
              <a:t>Stealing quarters apparently isn’t just for the birds</a:t>
            </a:r>
          </a:p>
          <a:p>
            <a:endParaRPr lang="en-US" dirty="0"/>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357188" y="2757488"/>
            <a:ext cx="8429625" cy="13430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#1</a:t>
            </a:r>
          </a:p>
        </p:txBody>
      </p:sp>
      <p:sp>
        <p:nvSpPr>
          <p:cNvPr id="3" name="Content Placeholder 2"/>
          <p:cNvSpPr>
            <a:spLocks noGrp="1"/>
          </p:cNvSpPr>
          <p:nvPr>
            <p:ph idx="1"/>
          </p:nvPr>
        </p:nvSpPr>
        <p:spPr/>
        <p:txBody>
          <a:bodyPr/>
          <a:lstStyle/>
          <a:p>
            <a:r>
              <a:rPr lang="en-US" sz="2400" dirty="0"/>
              <a:t>Francis </a:t>
            </a:r>
            <a:r>
              <a:rPr lang="en-US" sz="2400" dirty="0" err="1"/>
              <a:t>Tronolone</a:t>
            </a:r>
            <a:r>
              <a:rPr lang="en-US" sz="2400" dirty="0"/>
              <a:t>, parking meter mechanic, admitted to stealing $9,000 over 10 year period</a:t>
            </a:r>
          </a:p>
          <a:p>
            <a:r>
              <a:rPr lang="en-US" sz="2400" dirty="0"/>
              <a:t>All thefts have amounted to at least $234,000</a:t>
            </a:r>
          </a:p>
          <a:p>
            <a:r>
              <a:rPr lang="en-US" sz="2400" dirty="0"/>
              <a:t>Lawrence Charles admitted to stealing $15,000 in quarters over an 8 year period (sentenced to 6 months in prison)</a:t>
            </a:r>
          </a:p>
          <a:p>
            <a:r>
              <a:rPr lang="en-US" sz="2400" dirty="0"/>
              <a:t>Charles blamed his wrongdoing on a “culture of corruption” that existed in the parking enforcement division</a:t>
            </a:r>
          </a:p>
          <a:p>
            <a:r>
              <a:rPr lang="en-US" sz="2400" dirty="0"/>
              <a:t>Discovery: review of parking meter revenues revealed a dramatic disparity between $$$ collected from individual meters and $$$ collected from pay-and-display machines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#1 – What Did we Learn</a:t>
            </a:r>
          </a:p>
        </p:txBody>
      </p:sp>
      <p:sp>
        <p:nvSpPr>
          <p:cNvPr id="3" name="Content Placeholder 2"/>
          <p:cNvSpPr>
            <a:spLocks noGrp="1"/>
          </p:cNvSpPr>
          <p:nvPr>
            <p:ph idx="1"/>
          </p:nvPr>
        </p:nvSpPr>
        <p:spPr/>
        <p:txBody>
          <a:bodyPr/>
          <a:lstStyle/>
          <a:p>
            <a:r>
              <a:rPr lang="en-US" dirty="0"/>
              <a:t>Better tone at the top!</a:t>
            </a:r>
          </a:p>
          <a:p>
            <a:r>
              <a:rPr lang="en-US" dirty="0"/>
              <a:t>Anonymous tip line</a:t>
            </a:r>
          </a:p>
          <a:p>
            <a:r>
              <a:rPr lang="en-US" dirty="0"/>
              <a:t>Periodic analytical reviews of revenues received from various sources and investigate anomalies</a:t>
            </a:r>
          </a:p>
          <a:p>
            <a:r>
              <a:rPr lang="en-US" dirty="0"/>
              <a:t>Minimize cash collections with no means of reconciliation</a:t>
            </a:r>
          </a:p>
          <a:p>
            <a:pPr marL="342900" lvl="1" indent="-342900">
              <a:buFontTx/>
              <a:buChar char="•"/>
            </a:pPr>
            <a:r>
              <a:rPr lang="en-US" sz="2800" dirty="0"/>
              <a:t>Employee background checks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#2</a:t>
            </a:r>
          </a:p>
        </p:txBody>
      </p:sp>
      <p:sp>
        <p:nvSpPr>
          <p:cNvPr id="3" name="Content Placeholder 2"/>
          <p:cNvSpPr>
            <a:spLocks noGrp="1"/>
          </p:cNvSpPr>
          <p:nvPr>
            <p:ph idx="1"/>
          </p:nvPr>
        </p:nvSpPr>
        <p:spPr/>
        <p:txBody>
          <a:bodyPr/>
          <a:lstStyle/>
          <a:p>
            <a:r>
              <a:rPr lang="en-US" dirty="0"/>
              <a:t>University Heights Finance Director scandal in Cleveland, OH</a:t>
            </a:r>
          </a:p>
          <a:p>
            <a:pPr lvl="1"/>
            <a:r>
              <a:rPr lang="en-US" sz="2300" dirty="0"/>
              <a:t>According to a 2008 audit of the city’s finances by the state auditor’s office, released in February 2010, Ochoa received unearned payroll advances in the amount of $69,796 from the city between 2005 and 2008</a:t>
            </a:r>
          </a:p>
          <a:p>
            <a:pPr lvl="1"/>
            <a:r>
              <a:rPr lang="en-US" sz="2300" dirty="0"/>
              <a:t>Sentenced to one year probation:</a:t>
            </a:r>
          </a:p>
        </p:txBody>
      </p:sp>
      <p:pic>
        <p:nvPicPr>
          <p:cNvPr id="4" name="Picture 3"/>
          <p:cNvPicPr/>
          <p:nvPr/>
        </p:nvPicPr>
        <p:blipFill>
          <a:blip r:embed="rId3" cstate="print"/>
          <a:srcRect/>
          <a:stretch>
            <a:fillRect/>
          </a:stretch>
        </p:blipFill>
        <p:spPr bwMode="auto">
          <a:xfrm>
            <a:off x="6172200" y="3581400"/>
            <a:ext cx="1752600" cy="2667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#2</a:t>
            </a:r>
          </a:p>
        </p:txBody>
      </p:sp>
      <p:sp>
        <p:nvSpPr>
          <p:cNvPr id="3" name="Content Placeholder 2"/>
          <p:cNvSpPr>
            <a:spLocks noGrp="1"/>
          </p:cNvSpPr>
          <p:nvPr>
            <p:ph idx="1"/>
          </p:nvPr>
        </p:nvSpPr>
        <p:spPr/>
        <p:txBody>
          <a:bodyPr/>
          <a:lstStyle/>
          <a:p>
            <a:r>
              <a:rPr lang="en-US" sz="2600" kern="1200" dirty="0">
                <a:solidFill>
                  <a:schemeClr val="tx1"/>
                </a:solidFill>
              </a:rPr>
              <a:t>Michael Goldberg, Ochoa’s lawyer, said Ochoa never attempted to commit a “technical” theft, and he doesn’t consider what his client did to be a theft offense. </a:t>
            </a:r>
          </a:p>
          <a:p>
            <a:r>
              <a:rPr lang="en-US" sz="2600" kern="1200" dirty="0">
                <a:solidFill>
                  <a:schemeClr val="tx1"/>
                </a:solidFill>
              </a:rPr>
              <a:t>“He advanced himself money from the city’s payroll and then immediately initiated a deduction from the payroll so the city would be paid back,” Goldberg said. </a:t>
            </a:r>
          </a:p>
          <a:p>
            <a:r>
              <a:rPr lang="en-US" sz="2600" kern="1200" dirty="0">
                <a:solidFill>
                  <a:schemeClr val="tx1"/>
                </a:solidFill>
              </a:rPr>
              <a:t>He also was required to pay the court costs of $238. In 2010, he paid full restitution of the $71,292 he took from the city in unearned payroll advances and vacation leave overpayments.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#2 – What Did we Learn</a:t>
            </a:r>
          </a:p>
        </p:txBody>
      </p:sp>
      <p:sp>
        <p:nvSpPr>
          <p:cNvPr id="3" name="Content Placeholder 2"/>
          <p:cNvSpPr>
            <a:spLocks noGrp="1"/>
          </p:cNvSpPr>
          <p:nvPr>
            <p:ph idx="1"/>
          </p:nvPr>
        </p:nvSpPr>
        <p:spPr/>
        <p:txBody>
          <a:bodyPr/>
          <a:lstStyle/>
          <a:p>
            <a:r>
              <a:rPr lang="en-US" dirty="0"/>
              <a:t>Anonymous tip line</a:t>
            </a:r>
          </a:p>
          <a:p>
            <a:r>
              <a:rPr lang="en-US" dirty="0"/>
              <a:t>Employee training on ethical behavior and taking proper action when confronted with unreasonable supervisory requests</a:t>
            </a:r>
          </a:p>
          <a:p>
            <a:r>
              <a:rPr lang="en-US" dirty="0"/>
              <a:t>Adequate review process over payroll transactions</a:t>
            </a:r>
          </a:p>
          <a:p>
            <a:pPr marL="342900" lvl="1" indent="-342900">
              <a:buFontTx/>
              <a:buChar char="•"/>
            </a:pPr>
            <a:r>
              <a:rPr lang="en-US" sz="2800" dirty="0"/>
              <a:t>Remove reviewer’s administrative access to payroll system.  Access rights should be read-only.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6"/>
          <p:cNvSpPr>
            <a:spLocks noGrp="1" noChangeArrowheads="1"/>
          </p:cNvSpPr>
          <p:nvPr>
            <p:ph type="title" idx="4294967295"/>
          </p:nvPr>
        </p:nvSpPr>
        <p:spPr/>
        <p:txBody>
          <a:bodyPr/>
          <a:lstStyle/>
          <a:p>
            <a:pPr eaLnBrk="1" hangingPunct="1"/>
            <a:r>
              <a:rPr lang="en-US" dirty="0" err="1">
                <a:latin typeface="Arial Narrow" pitchFamily="34" charset="0"/>
              </a:rPr>
              <a:t>CliftonLarsonAllen</a:t>
            </a:r>
            <a:r>
              <a:rPr lang="en-US" dirty="0">
                <a:latin typeface="Arial Narrow" pitchFamily="34" charset="0"/>
              </a:rPr>
              <a:t>- Who We Are</a:t>
            </a:r>
          </a:p>
        </p:txBody>
      </p:sp>
      <p:sp>
        <p:nvSpPr>
          <p:cNvPr id="17412" name="Rectangle 7"/>
          <p:cNvSpPr>
            <a:spLocks noGrp="1" noChangeArrowheads="1"/>
          </p:cNvSpPr>
          <p:nvPr>
            <p:ph idx="4294967295"/>
          </p:nvPr>
        </p:nvSpPr>
        <p:spPr>
          <a:xfrm>
            <a:off x="152400" y="1371600"/>
            <a:ext cx="6096000" cy="4876800"/>
          </a:xfrm>
        </p:spPr>
        <p:txBody>
          <a:bodyPr/>
          <a:lstStyle/>
          <a:p>
            <a:pPr eaLnBrk="1" hangingPunct="1">
              <a:defRPr/>
            </a:pPr>
            <a:r>
              <a:rPr lang="en-US" sz="2400" dirty="0">
                <a:latin typeface="+mn-lt"/>
              </a:rPr>
              <a:t>Top ten certified public accounting and consulting firm nationally</a:t>
            </a:r>
          </a:p>
          <a:p>
            <a:pPr eaLnBrk="1" hangingPunct="1">
              <a:defRPr/>
            </a:pPr>
            <a:r>
              <a:rPr lang="en-US" sz="2400" dirty="0">
                <a:latin typeface="+mn-lt"/>
              </a:rPr>
              <a:t>More than 90 locations nationwide; seven locations in Florida</a:t>
            </a:r>
          </a:p>
          <a:p>
            <a:pPr eaLnBrk="1" hangingPunct="1">
              <a:defRPr/>
            </a:pPr>
            <a:r>
              <a:rPr lang="en-US" sz="2400" dirty="0">
                <a:latin typeface="+mn-lt"/>
              </a:rPr>
              <a:t>Florida practice consists of over 50 professionals with experience serving governmental entities</a:t>
            </a:r>
          </a:p>
          <a:p>
            <a:pPr eaLnBrk="1" hangingPunct="1">
              <a:defRPr/>
            </a:pPr>
            <a:r>
              <a:rPr lang="en-US" sz="2400" dirty="0">
                <a:solidFill>
                  <a:schemeClr val="tx1"/>
                </a:solidFill>
                <a:latin typeface="+mn-lt"/>
              </a:rPr>
              <a:t>Public Sector Group, which includes state and local government, is our  largest industry sector, both nationally and statewide</a:t>
            </a:r>
          </a:p>
        </p:txBody>
      </p:sp>
      <p:pic>
        <p:nvPicPr>
          <p:cNvPr id="5" name="Picture 4" descr="Firm Overview Tr Car Graphic.jpg"/>
          <p:cNvPicPr/>
          <p:nvPr/>
        </p:nvPicPr>
        <p:blipFill>
          <a:blip r:embed="rId3" cstate="print"/>
          <a:stretch>
            <a:fillRect/>
          </a:stretch>
        </p:blipFill>
        <p:spPr bwMode="auto">
          <a:xfrm>
            <a:off x="5867400" y="1828800"/>
            <a:ext cx="3048000" cy="2971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#3</a:t>
            </a:r>
          </a:p>
        </p:txBody>
      </p:sp>
      <p:sp>
        <p:nvSpPr>
          <p:cNvPr id="3" name="Content Placeholder 2"/>
          <p:cNvSpPr>
            <a:spLocks noGrp="1"/>
          </p:cNvSpPr>
          <p:nvPr>
            <p:ph idx="1"/>
          </p:nvPr>
        </p:nvSpPr>
        <p:spPr/>
        <p:txBody>
          <a:bodyPr/>
          <a:lstStyle/>
          <a:p>
            <a:r>
              <a:rPr lang="en-US" sz="2600" dirty="0"/>
              <a:t>City of Gregory scandal in Corpus Christi, TX</a:t>
            </a:r>
          </a:p>
          <a:p>
            <a:pPr lvl="1"/>
            <a:r>
              <a:rPr lang="en-US" sz="2000" dirty="0"/>
              <a:t>Gregory’s former city secretary was arrested Friday on suspicion of theft</a:t>
            </a:r>
          </a:p>
          <a:p>
            <a:pPr lvl="1"/>
            <a:r>
              <a:rPr lang="en-US" sz="2000" dirty="0"/>
              <a:t>Former City Secretary Patty Lacy is being held at the San Patricio County Jail on $25,000 bail; Police said a city worker accused Lacy of leaving with a bank deposit bag containing three days worth of deposits, about $5,000 in cash and $880 in checks. Police also said Lacy stopped showing up for work immediately after</a:t>
            </a:r>
          </a:p>
        </p:txBody>
      </p:sp>
      <p:pic>
        <p:nvPicPr>
          <p:cNvPr id="5" name="Picture 4"/>
          <p:cNvPicPr/>
          <p:nvPr/>
        </p:nvPicPr>
        <p:blipFill>
          <a:blip r:embed="rId3" cstate="print"/>
          <a:srcRect/>
          <a:stretch>
            <a:fillRect/>
          </a:stretch>
        </p:blipFill>
        <p:spPr bwMode="auto">
          <a:xfrm>
            <a:off x="1752600" y="4191000"/>
            <a:ext cx="3429000" cy="2438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Story #3 – What Have We Learned</a:t>
            </a:r>
          </a:p>
        </p:txBody>
      </p:sp>
      <p:sp>
        <p:nvSpPr>
          <p:cNvPr id="3" name="Content Placeholder 2"/>
          <p:cNvSpPr>
            <a:spLocks noGrp="1"/>
          </p:cNvSpPr>
          <p:nvPr>
            <p:ph idx="1"/>
          </p:nvPr>
        </p:nvSpPr>
        <p:spPr/>
        <p:txBody>
          <a:bodyPr/>
          <a:lstStyle/>
          <a:p>
            <a:pPr lvl="1"/>
            <a:r>
              <a:rPr lang="en-US" sz="3800" dirty="0"/>
              <a:t>Employee background checks</a:t>
            </a:r>
          </a:p>
          <a:p>
            <a:pPr lvl="1"/>
            <a:r>
              <a:rPr lang="en-US" sz="3800" dirty="0"/>
              <a:t>Need for daily cash reconciliations</a:t>
            </a:r>
          </a:p>
          <a:p>
            <a:pPr lvl="1"/>
            <a:r>
              <a:rPr lang="en-US" sz="3800" dirty="0"/>
              <a:t>Enforce daily deposits</a:t>
            </a:r>
          </a:p>
          <a:p>
            <a:pPr lvl="1"/>
            <a:r>
              <a:rPr lang="en-US" sz="3800" dirty="0"/>
              <a:t>Video surveillance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#4</a:t>
            </a:r>
          </a:p>
        </p:txBody>
      </p:sp>
      <p:sp>
        <p:nvSpPr>
          <p:cNvPr id="3" name="Content Placeholder 2"/>
          <p:cNvSpPr>
            <a:spLocks noGrp="1"/>
          </p:cNvSpPr>
          <p:nvPr>
            <p:ph idx="1"/>
          </p:nvPr>
        </p:nvSpPr>
        <p:spPr/>
        <p:txBody>
          <a:bodyPr/>
          <a:lstStyle/>
          <a:p>
            <a:r>
              <a:rPr lang="en-US" sz="2400" dirty="0"/>
              <a:t>Johnson City, TN scandal:</a:t>
            </a:r>
          </a:p>
          <a:p>
            <a:pPr lvl="1"/>
            <a:r>
              <a:rPr lang="en-US" sz="1800" dirty="0"/>
              <a:t>Danny Davis had worked for Johnson City more than 30 years when the investigation into what prosecutors called a fake company got him fired. That company, Gray Home Improvements, had submitted an unusually high number of winning bids in a federally funded program to assist low-income homeowners make residential repairs. After Gray Home Improvements won the bid, Davis hired other subcontractors at a lower price to do the work and pocketed the difference. </a:t>
            </a:r>
          </a:p>
          <a:p>
            <a:pPr lvl="1"/>
            <a:endParaRPr lang="en-US" sz="2000" dirty="0"/>
          </a:p>
          <a:p>
            <a:pPr lvl="1"/>
            <a:endParaRPr lang="en-US" sz="2200" dirty="0"/>
          </a:p>
        </p:txBody>
      </p:sp>
      <p:pic>
        <p:nvPicPr>
          <p:cNvPr id="6" name="Picture 5"/>
          <p:cNvPicPr/>
          <p:nvPr/>
        </p:nvPicPr>
        <p:blipFill>
          <a:blip r:embed="rId3" cstate="print"/>
          <a:srcRect/>
          <a:stretch>
            <a:fillRect/>
          </a:stretch>
        </p:blipFill>
        <p:spPr bwMode="auto">
          <a:xfrm>
            <a:off x="1219200" y="3962400"/>
            <a:ext cx="5791200" cy="2438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Story #4 – What We Learned</a:t>
            </a:r>
          </a:p>
        </p:txBody>
      </p:sp>
      <p:sp>
        <p:nvSpPr>
          <p:cNvPr id="3" name="Content Placeholder 2"/>
          <p:cNvSpPr>
            <a:spLocks noGrp="1"/>
          </p:cNvSpPr>
          <p:nvPr>
            <p:ph idx="1"/>
          </p:nvPr>
        </p:nvSpPr>
        <p:spPr/>
        <p:txBody>
          <a:bodyPr/>
          <a:lstStyle/>
          <a:p>
            <a:r>
              <a:rPr lang="en-US" sz="2400" dirty="0"/>
              <a:t>Review internal controls over procurement process</a:t>
            </a:r>
          </a:p>
          <a:p>
            <a:pPr lvl="1"/>
            <a:r>
              <a:rPr lang="en-US" sz="2800" dirty="0"/>
              <a:t>Is there adequate segregation of duties over the evaluation and approval process</a:t>
            </a:r>
          </a:p>
          <a:p>
            <a:pPr lvl="1"/>
            <a:r>
              <a:rPr lang="en-US" sz="2800" dirty="0"/>
              <a:t>Is there a written set of policies and procedures surrounding the procurement process?  Is it monitored to ensure policies are followed?</a:t>
            </a:r>
          </a:p>
          <a:p>
            <a:pPr lvl="1"/>
            <a:r>
              <a:rPr lang="en-US" sz="2800" dirty="0"/>
              <a:t>Are thresholds for approval process appropriately set?</a:t>
            </a:r>
          </a:p>
          <a:p>
            <a:pPr lvl="1"/>
            <a:endParaRPr lang="en-US" sz="2000" dirty="0"/>
          </a:p>
          <a:p>
            <a:pPr lvl="1"/>
            <a:endParaRPr lang="en-US"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#5</a:t>
            </a:r>
          </a:p>
        </p:txBody>
      </p:sp>
      <p:sp>
        <p:nvSpPr>
          <p:cNvPr id="3" name="Content Placeholder 2"/>
          <p:cNvSpPr>
            <a:spLocks noGrp="1"/>
          </p:cNvSpPr>
          <p:nvPr>
            <p:ph idx="1"/>
          </p:nvPr>
        </p:nvSpPr>
        <p:spPr/>
        <p:txBody>
          <a:bodyPr/>
          <a:lstStyle/>
          <a:p>
            <a:r>
              <a:rPr lang="en-US" sz="2400" dirty="0"/>
              <a:t>City of Superior, WI scandal:</a:t>
            </a:r>
          </a:p>
          <a:p>
            <a:pPr lvl="1"/>
            <a:r>
              <a:rPr lang="en-US" sz="2000" dirty="0"/>
              <a:t>Ruth Ann Olson, former city finance employee, pleaded no contest Monday in Douglas County Circuit Court to one felony count of misconduct in office and one count of misdemeanor theft</a:t>
            </a:r>
          </a:p>
          <a:p>
            <a:pPr lvl="1"/>
            <a:r>
              <a:rPr lang="en-US" sz="2000" dirty="0"/>
              <a:t>Olson worked as a staff assistant with the city of Superior finance department, stealing money from the landfill and from citizens who came to pay bills for such as storm water fees. </a:t>
            </a:r>
          </a:p>
          <a:p>
            <a:pPr lvl="1"/>
            <a:endParaRPr lang="en-US" sz="2000" dirty="0"/>
          </a:p>
          <a:p>
            <a:pPr lvl="1"/>
            <a:endParaRPr lang="en-US" sz="2200" dirty="0"/>
          </a:p>
        </p:txBody>
      </p:sp>
      <p:pic>
        <p:nvPicPr>
          <p:cNvPr id="5" name="Picture 4"/>
          <p:cNvPicPr/>
          <p:nvPr/>
        </p:nvPicPr>
        <p:blipFill>
          <a:blip r:embed="rId3" cstate="print"/>
          <a:srcRect/>
          <a:stretch>
            <a:fillRect/>
          </a:stretch>
        </p:blipFill>
        <p:spPr bwMode="auto">
          <a:xfrm>
            <a:off x="1752600" y="3886200"/>
            <a:ext cx="4495800" cy="2743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#5</a:t>
            </a:r>
          </a:p>
        </p:txBody>
      </p:sp>
      <p:sp>
        <p:nvSpPr>
          <p:cNvPr id="3" name="Content Placeholder 2"/>
          <p:cNvSpPr>
            <a:spLocks noGrp="1"/>
          </p:cNvSpPr>
          <p:nvPr>
            <p:ph idx="1"/>
          </p:nvPr>
        </p:nvSpPr>
        <p:spPr/>
        <p:txBody>
          <a:bodyPr/>
          <a:lstStyle/>
          <a:p>
            <a:r>
              <a:rPr lang="en-US" sz="2400" kern="1200" dirty="0">
                <a:solidFill>
                  <a:schemeClr val="tx1"/>
                </a:solidFill>
              </a:rPr>
              <a:t>When she called in sick on Nov. 15, a staff member covering her position found unsecured deposit packets from the landfill in Olson’s desk with cash and checks in them. One had the correct amount in it — $148. The other was supposed to have $865 in it, but only had $665. Olson made the $865 deposit the following day, but did not deposit the $148. When questioned by Finance Director Jean Vito, Olson said she took the $200 and replaced it with other city funds — the $148 landfill deposit and $52 from a library deposit — to make the deposit whole.</a:t>
            </a:r>
          </a:p>
          <a:p>
            <a:r>
              <a:rPr lang="en-US" sz="2400" kern="1200" dirty="0">
                <a:solidFill>
                  <a:schemeClr val="tx1"/>
                </a:solidFill>
              </a:rPr>
              <a:t>“I haven’t been doing it for very long, just a little bit here and there,” she told Vito. “I had to have it. I had no other place to get it.”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#5 – What We Learned</a:t>
            </a:r>
          </a:p>
        </p:txBody>
      </p:sp>
      <p:sp>
        <p:nvSpPr>
          <p:cNvPr id="3" name="Content Placeholder 2"/>
          <p:cNvSpPr>
            <a:spLocks noGrp="1"/>
          </p:cNvSpPr>
          <p:nvPr>
            <p:ph idx="1"/>
          </p:nvPr>
        </p:nvSpPr>
        <p:spPr/>
        <p:txBody>
          <a:bodyPr/>
          <a:lstStyle/>
          <a:p>
            <a:pPr algn="just"/>
            <a:r>
              <a:rPr lang="en-US" dirty="0"/>
              <a:t>Just because she looks like the librarian at your old middle school doesn’t mean she’s trustworthy</a:t>
            </a:r>
          </a:p>
          <a:p>
            <a:pPr algn="just"/>
            <a:r>
              <a:rPr lang="en-US" dirty="0"/>
              <a:t>Have a written cash handling policy and provide training and ensure proper enforcement</a:t>
            </a:r>
          </a:p>
          <a:p>
            <a:pPr algn="just"/>
            <a:r>
              <a:rPr lang="en-US" dirty="0"/>
              <a:t>Ensure prompt reconciliation and proper deposit of ALL sources of cash receipts</a:t>
            </a:r>
          </a:p>
          <a:p>
            <a:pPr algn="just"/>
            <a:r>
              <a:rPr lang="en-US" dirty="0"/>
              <a:t>Require periodic vacations for all employees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#6</a:t>
            </a:r>
          </a:p>
        </p:txBody>
      </p:sp>
      <p:pic>
        <p:nvPicPr>
          <p:cNvPr id="2051" name="Picture 3"/>
          <p:cNvPicPr>
            <a:picLocks noGrp="1" noChangeAspect="1" noChangeArrowheads="1"/>
          </p:cNvPicPr>
          <p:nvPr>
            <p:ph idx="1"/>
          </p:nvPr>
        </p:nvPicPr>
        <p:blipFill>
          <a:blip r:embed="rId2" cstate="print"/>
          <a:srcRect/>
          <a:stretch>
            <a:fillRect/>
          </a:stretch>
        </p:blipFill>
        <p:spPr bwMode="auto">
          <a:xfrm>
            <a:off x="357327" y="1828800"/>
            <a:ext cx="8253273" cy="402884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#6</a:t>
            </a:r>
          </a:p>
        </p:txBody>
      </p:sp>
      <p:sp>
        <p:nvSpPr>
          <p:cNvPr id="4" name="Content Placeholder 3"/>
          <p:cNvSpPr>
            <a:spLocks noGrp="1"/>
          </p:cNvSpPr>
          <p:nvPr>
            <p:ph idx="1"/>
          </p:nvPr>
        </p:nvSpPr>
        <p:spPr/>
        <p:txBody>
          <a:bodyPr/>
          <a:lstStyle/>
          <a:p>
            <a:r>
              <a:rPr lang="en-US" sz="2700" dirty="0"/>
              <a:t>According to the indictment, Marion Police were advised on April 20 that </a:t>
            </a:r>
            <a:r>
              <a:rPr lang="en-US" sz="2700" dirty="0" err="1"/>
              <a:t>Heyde</a:t>
            </a:r>
            <a:r>
              <a:rPr lang="en-US" sz="2700" dirty="0"/>
              <a:t> was handling city water deposit funds suspiciously. The water department’s daily deposits for that week contained only checks, but no cash. Cash deposits were made later in the week</a:t>
            </a:r>
          </a:p>
          <a:p>
            <a:r>
              <a:rPr lang="en-US" sz="2700" dirty="0"/>
              <a:t>According to the indictment, Marion Police were advised on April 20 that </a:t>
            </a:r>
            <a:r>
              <a:rPr lang="en-US" sz="2700" dirty="0" err="1"/>
              <a:t>Heyde</a:t>
            </a:r>
            <a:r>
              <a:rPr lang="en-US" sz="2700" dirty="0"/>
              <a:t> was handling city water deposit funds suspiciously. The water department’s daily deposits for that week contained only checks, but no cash. Cash deposits were made later in the week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#6</a:t>
            </a:r>
          </a:p>
        </p:txBody>
      </p:sp>
      <p:sp>
        <p:nvSpPr>
          <p:cNvPr id="3" name="Content Placeholder 2"/>
          <p:cNvSpPr>
            <a:spLocks noGrp="1"/>
          </p:cNvSpPr>
          <p:nvPr>
            <p:ph idx="1"/>
          </p:nvPr>
        </p:nvSpPr>
        <p:spPr/>
        <p:txBody>
          <a:bodyPr/>
          <a:lstStyle/>
          <a:p>
            <a:r>
              <a:rPr lang="en-US" dirty="0"/>
              <a:t>A three-year audit of the department was completed in August and found there were falsified adjustments made to customer accounts, falsified payments to accounts, accounts were created for fictitious customers and payments were not recorded as payments, but adjustments to accounts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b="0" dirty="0" err="1">
                <a:latin typeface="Arial Narrow" pitchFamily="34" charset="0"/>
              </a:rPr>
              <a:t>CliftonLarsonAllen</a:t>
            </a:r>
            <a:r>
              <a:rPr lang="en-US" b="0" dirty="0">
                <a:latin typeface="Arial Narrow" pitchFamily="34" charset="0"/>
              </a:rPr>
              <a:t>- Consulting Services Package</a:t>
            </a:r>
            <a:endParaRPr lang="en-US" dirty="0"/>
          </a:p>
        </p:txBody>
      </p:sp>
      <p:sp>
        <p:nvSpPr>
          <p:cNvPr id="46083" name="Content Placeholder 2"/>
          <p:cNvSpPr>
            <a:spLocks noGrp="1"/>
          </p:cNvSpPr>
          <p:nvPr>
            <p:ph idx="1"/>
          </p:nvPr>
        </p:nvSpPr>
        <p:spPr/>
        <p:txBody>
          <a:bodyPr/>
          <a:lstStyle/>
          <a:p>
            <a:r>
              <a:rPr lang="en-US" dirty="0"/>
              <a:t>Our audit services include the following:</a:t>
            </a:r>
          </a:p>
          <a:p>
            <a:pPr lvl="1"/>
            <a:r>
              <a:rPr lang="en-US" dirty="0"/>
              <a:t>Information Systems (IS) controls review performed by Information Security Services specialists</a:t>
            </a:r>
          </a:p>
          <a:p>
            <a:pPr lvl="1"/>
            <a:r>
              <a:rPr lang="en-US" dirty="0"/>
              <a:t>Provide a high level assessment of current enterprise risk management (ERM) capabilities by our ERM specialists.  </a:t>
            </a:r>
          </a:p>
          <a:p>
            <a:pPr lvl="1"/>
            <a:r>
              <a:rPr lang="en-US" dirty="0">
                <a:solidFill>
                  <a:schemeClr val="tx1"/>
                </a:solidFill>
              </a:rPr>
              <a:t>Perform detailed internal controls review over significant transaction processes</a:t>
            </a:r>
          </a:p>
          <a:p>
            <a:pPr lvl="1"/>
            <a:r>
              <a:rPr lang="en-US" dirty="0">
                <a:solidFill>
                  <a:schemeClr val="tx1"/>
                </a:solidFill>
              </a:rPr>
              <a:t>Telecom expense analysis – provide recommendations to reduce telecom costs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#6 – What We Learned</a:t>
            </a:r>
          </a:p>
        </p:txBody>
      </p:sp>
      <p:sp>
        <p:nvSpPr>
          <p:cNvPr id="3" name="Content Placeholder 2"/>
          <p:cNvSpPr>
            <a:spLocks noGrp="1"/>
          </p:cNvSpPr>
          <p:nvPr>
            <p:ph idx="1"/>
          </p:nvPr>
        </p:nvSpPr>
        <p:spPr/>
        <p:txBody>
          <a:bodyPr/>
          <a:lstStyle/>
          <a:p>
            <a:r>
              <a:rPr lang="en-US" dirty="0"/>
              <a:t>Written policy and adequate employee training surrounding utility billing adjustments</a:t>
            </a:r>
          </a:p>
          <a:p>
            <a:r>
              <a:rPr lang="en-US" dirty="0"/>
              <a:t>Periodic review/audit of adjustments</a:t>
            </a:r>
          </a:p>
          <a:p>
            <a:r>
              <a:rPr lang="en-US" dirty="0"/>
              <a:t>Restricted access to new customer utility setup module; all new entries must be supported by adequate documentation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#7</a:t>
            </a:r>
          </a:p>
        </p:txBody>
      </p:sp>
      <p:sp>
        <p:nvSpPr>
          <p:cNvPr id="3" name="Content Placeholder 2"/>
          <p:cNvSpPr>
            <a:spLocks noGrp="1"/>
          </p:cNvSpPr>
          <p:nvPr>
            <p:ph idx="1"/>
          </p:nvPr>
        </p:nvSpPr>
        <p:spPr/>
        <p:txBody>
          <a:bodyPr/>
          <a:lstStyle/>
          <a:p>
            <a:r>
              <a:rPr lang="en-US" sz="2400" dirty="0"/>
              <a:t>City of Tuscan, AZ scandal:</a:t>
            </a:r>
          </a:p>
          <a:p>
            <a:pPr lvl="1"/>
            <a:r>
              <a:rPr lang="en-US" sz="2000" dirty="0"/>
              <a:t>Former city Transportation Department employees Kurt Hough and Bobby </a:t>
            </a:r>
            <a:r>
              <a:rPr lang="en-US" sz="2000" dirty="0" err="1"/>
              <a:t>Palomarez</a:t>
            </a:r>
            <a:r>
              <a:rPr lang="en-US" sz="2000" dirty="0"/>
              <a:t> have been indicted by a Pima County grand jury on multiple felony counts including fraud, theft and criminal enterprise</a:t>
            </a:r>
          </a:p>
          <a:p>
            <a:pPr lvl="1"/>
            <a:r>
              <a:rPr lang="en-US" sz="2000" dirty="0"/>
              <a:t>Hough and </a:t>
            </a:r>
            <a:r>
              <a:rPr lang="en-US" sz="2000" dirty="0" err="1"/>
              <a:t>Palomarez</a:t>
            </a:r>
            <a:r>
              <a:rPr lang="en-US" sz="2000" dirty="0"/>
              <a:t> were among five transportation supervisors and workers who resigned or were fired on Sept. 6 after an investigation into allegations they misappropriated thousands of dollars' worth of city materials and equipment for use on private construction jobs, many of which were performed by city workers on city time.</a:t>
            </a:r>
          </a:p>
          <a:p>
            <a:pPr lvl="1"/>
            <a:endParaRPr lang="en-US" sz="2000" dirty="0"/>
          </a:p>
          <a:p>
            <a:pPr lvl="1">
              <a:buNone/>
            </a:pPr>
            <a:endParaRPr lang="en-US" sz="2000" dirty="0"/>
          </a:p>
          <a:p>
            <a:pPr lvl="1"/>
            <a:endParaRPr lang="en-US" sz="2000" dirty="0"/>
          </a:p>
          <a:p>
            <a:pPr lvl="1"/>
            <a:endParaRPr lang="en-US" sz="2200" dirty="0"/>
          </a:p>
        </p:txBody>
      </p:sp>
      <p:pic>
        <p:nvPicPr>
          <p:cNvPr id="68612" name="Picture 4"/>
          <p:cNvPicPr>
            <a:picLocks noChangeAspect="1" noChangeArrowheads="1"/>
          </p:cNvPicPr>
          <p:nvPr/>
        </p:nvPicPr>
        <p:blipFill>
          <a:blip r:embed="rId3" cstate="print"/>
          <a:srcRect/>
          <a:stretch>
            <a:fillRect/>
          </a:stretch>
        </p:blipFill>
        <p:spPr bwMode="auto">
          <a:xfrm>
            <a:off x="609600" y="4495800"/>
            <a:ext cx="4169352" cy="1994038"/>
          </a:xfrm>
          <a:prstGeom prst="rect">
            <a:avLst/>
          </a:prstGeom>
          <a:noFill/>
          <a:ln w="9525">
            <a:noFill/>
            <a:miter lim="800000"/>
            <a:headEnd/>
            <a:tailEnd/>
          </a:ln>
        </p:spPr>
      </p:pic>
      <p:pic>
        <p:nvPicPr>
          <p:cNvPr id="68614" name="Picture 6" descr="http://bloximages.chicago2.vip.townnews.com/azstarnet.com/content/tncms/assets/v3/editorial/7/b3/7b327780-6080-5997-9dba-f9b22ae9df84/506289aac355c.preview-300.jpg"/>
          <p:cNvPicPr>
            <a:picLocks noChangeAspect="1" noChangeArrowheads="1"/>
          </p:cNvPicPr>
          <p:nvPr/>
        </p:nvPicPr>
        <p:blipFill>
          <a:blip r:embed="rId4" cstate="print"/>
          <a:srcRect/>
          <a:stretch>
            <a:fillRect/>
          </a:stretch>
        </p:blipFill>
        <p:spPr bwMode="auto">
          <a:xfrm>
            <a:off x="5257800" y="4495800"/>
            <a:ext cx="1447800" cy="207035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#7</a:t>
            </a:r>
          </a:p>
        </p:txBody>
      </p:sp>
      <p:sp>
        <p:nvSpPr>
          <p:cNvPr id="3" name="Content Placeholder 2"/>
          <p:cNvSpPr>
            <a:spLocks noGrp="1"/>
          </p:cNvSpPr>
          <p:nvPr>
            <p:ph idx="1"/>
          </p:nvPr>
        </p:nvSpPr>
        <p:spPr/>
        <p:txBody>
          <a:bodyPr/>
          <a:lstStyle/>
          <a:p>
            <a:r>
              <a:rPr lang="en-US" sz="2500" kern="1200" dirty="0">
                <a:solidFill>
                  <a:schemeClr val="tx1"/>
                </a:solidFill>
              </a:rPr>
              <a:t>In August 2010, Hough ordered the construction for $7,883 of an unauthorized concrete motorcycle pad at the city's west lot near East </a:t>
            </a:r>
            <a:r>
              <a:rPr lang="en-US" sz="2500" kern="1200" dirty="0" err="1">
                <a:solidFill>
                  <a:schemeClr val="tx1"/>
                </a:solidFill>
              </a:rPr>
              <a:t>Ajo</a:t>
            </a:r>
            <a:r>
              <a:rPr lang="en-US" sz="2500" kern="1200" dirty="0">
                <a:solidFill>
                  <a:schemeClr val="tx1"/>
                </a:solidFill>
              </a:rPr>
              <a:t> Way and South Park Avenue because he and his "motorcycle buddies" didn't like parking on asphalt.</a:t>
            </a:r>
          </a:p>
          <a:p>
            <a:r>
              <a:rPr lang="en-US" sz="2500" kern="1200" dirty="0">
                <a:solidFill>
                  <a:schemeClr val="tx1"/>
                </a:solidFill>
              </a:rPr>
              <a:t>In February 2009, Hough ordered </a:t>
            </a:r>
            <a:r>
              <a:rPr lang="en-US" sz="2500" kern="1200" dirty="0" err="1">
                <a:solidFill>
                  <a:schemeClr val="tx1"/>
                </a:solidFill>
              </a:rPr>
              <a:t>Palomarez</a:t>
            </a:r>
            <a:r>
              <a:rPr lang="en-US" sz="2500" kern="1200" dirty="0">
                <a:solidFill>
                  <a:schemeClr val="tx1"/>
                </a:solidFill>
              </a:rPr>
              <a:t> to deliver 15 tons of city dirt to help a friend, Ken Kelly, owner of Kelly Electric, build a BMX track at another friend's home in Vail at a cost of $600.</a:t>
            </a:r>
          </a:p>
          <a:p>
            <a:r>
              <a:rPr lang="en-US" sz="2500" kern="1200" dirty="0">
                <a:solidFill>
                  <a:schemeClr val="tx1"/>
                </a:solidFill>
              </a:rPr>
              <a:t>Between October 2006 and July 2007, Hough ordered at least five city workers, plus equipment and materials, to build a retaining wall and pave the parking lot at Kelly Electric, 1144 W. Miracle Mile.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#7 – What We Learned</a:t>
            </a:r>
          </a:p>
        </p:txBody>
      </p:sp>
      <p:sp>
        <p:nvSpPr>
          <p:cNvPr id="3" name="Content Placeholder 2"/>
          <p:cNvSpPr>
            <a:spLocks noGrp="1"/>
          </p:cNvSpPr>
          <p:nvPr>
            <p:ph idx="1"/>
          </p:nvPr>
        </p:nvSpPr>
        <p:spPr/>
        <p:txBody>
          <a:bodyPr/>
          <a:lstStyle/>
          <a:p>
            <a:r>
              <a:rPr lang="en-US" dirty="0"/>
              <a:t>Segregation of duties required; involve more individuals in the review and approval process relating to repair, maintenance, and improvement projects</a:t>
            </a:r>
          </a:p>
          <a:p>
            <a:r>
              <a:rPr lang="en-US" dirty="0"/>
              <a:t>Identification of potential related parties or conflicts of interest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#8</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590675" y="1757362"/>
            <a:ext cx="5962650" cy="42576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“Newsworthy” Story #8</a:t>
            </a:r>
          </a:p>
        </p:txBody>
      </p:sp>
      <p:sp>
        <p:nvSpPr>
          <p:cNvPr id="3" name="Content Placeholder 2"/>
          <p:cNvSpPr>
            <a:spLocks noGrp="1"/>
          </p:cNvSpPr>
          <p:nvPr>
            <p:ph idx="1"/>
          </p:nvPr>
        </p:nvSpPr>
        <p:spPr/>
        <p:txBody>
          <a:bodyPr/>
          <a:lstStyle/>
          <a:p>
            <a:r>
              <a:rPr lang="en-US" dirty="0"/>
              <a:t>Police say 37-year-old </a:t>
            </a:r>
            <a:r>
              <a:rPr lang="en-US" dirty="0" err="1"/>
              <a:t>Donnae</a:t>
            </a:r>
            <a:r>
              <a:rPr lang="en-US" dirty="0"/>
              <a:t> Park created bogus checks over the past year </a:t>
            </a:r>
            <a:r>
              <a:rPr lang="en-US" dirty="0" err="1"/>
              <a:t>totalling</a:t>
            </a:r>
            <a:r>
              <a:rPr lang="en-US" dirty="0"/>
              <a:t> about $31,000</a:t>
            </a:r>
          </a:p>
          <a:p>
            <a:r>
              <a:rPr lang="en-US" dirty="0"/>
              <a:t>Police say Park started tampering with the city's ledger system in April 2012 and issued a total of 19 checks to false vendors.  Investigators are still looking through other internal records along with city auditors.  She's been released after posting $235,000 unsecured bond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#8 – What We Learned</a:t>
            </a:r>
          </a:p>
        </p:txBody>
      </p:sp>
      <p:sp>
        <p:nvSpPr>
          <p:cNvPr id="3" name="Content Placeholder 2"/>
          <p:cNvSpPr>
            <a:spLocks noGrp="1"/>
          </p:cNvSpPr>
          <p:nvPr>
            <p:ph idx="1"/>
          </p:nvPr>
        </p:nvSpPr>
        <p:spPr/>
        <p:txBody>
          <a:bodyPr/>
          <a:lstStyle/>
          <a:p>
            <a:r>
              <a:rPr lang="en-US" dirty="0"/>
              <a:t>Evaluate invoice review and payment approval process</a:t>
            </a:r>
          </a:p>
          <a:p>
            <a:r>
              <a:rPr lang="en-US" dirty="0"/>
              <a:t>Restricted system access to add/modify vendors</a:t>
            </a:r>
          </a:p>
          <a:p>
            <a:r>
              <a:rPr lang="en-US" dirty="0"/>
              <a:t>Anonymous tip hotline</a:t>
            </a:r>
          </a:p>
          <a:p>
            <a:r>
              <a:rPr lang="en-US" dirty="0"/>
              <a:t>Financial analytical review analysis (periodic budget to actual and prior period to current period comparisons)</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3" name="Content Placeholder 2"/>
          <p:cNvSpPr>
            <a:spLocks noGrp="1"/>
          </p:cNvSpPr>
          <p:nvPr>
            <p:ph idx="1"/>
          </p:nvPr>
        </p:nvSpPr>
        <p:spPr/>
        <p:txBody>
          <a:bodyPr/>
          <a:lstStyle/>
          <a:p>
            <a:pPr>
              <a:lnSpc>
                <a:spcPct val="90000"/>
              </a:lnSpc>
              <a:buNone/>
            </a:pPr>
            <a:r>
              <a:rPr lang="en-US" dirty="0"/>
              <a:t>Andrew Laflin, CPA</a:t>
            </a:r>
          </a:p>
          <a:p>
            <a:pPr>
              <a:lnSpc>
                <a:spcPct val="90000"/>
              </a:lnSpc>
              <a:buNone/>
            </a:pPr>
            <a:r>
              <a:rPr lang="en-US" dirty="0"/>
              <a:t>Manager</a:t>
            </a:r>
          </a:p>
          <a:p>
            <a:pPr>
              <a:lnSpc>
                <a:spcPct val="90000"/>
              </a:lnSpc>
              <a:buNone/>
            </a:pPr>
            <a:r>
              <a:rPr lang="en-US" dirty="0" err="1"/>
              <a:t>CliftonLarsonAllen</a:t>
            </a:r>
            <a:r>
              <a:rPr lang="en-US" dirty="0"/>
              <a:t> LLP</a:t>
            </a:r>
          </a:p>
          <a:p>
            <a:pPr>
              <a:lnSpc>
                <a:spcPct val="90000"/>
              </a:lnSpc>
              <a:buNone/>
            </a:pPr>
            <a:r>
              <a:rPr lang="en-US" dirty="0"/>
              <a:t>(813) 384-2711 (office)</a:t>
            </a:r>
          </a:p>
          <a:p>
            <a:pPr>
              <a:lnSpc>
                <a:spcPct val="90000"/>
              </a:lnSpc>
              <a:buNone/>
            </a:pPr>
            <a:r>
              <a:rPr lang="en-US" dirty="0"/>
              <a:t>(813) 784-3140 (cell)</a:t>
            </a:r>
          </a:p>
          <a:p>
            <a:pPr>
              <a:lnSpc>
                <a:spcPct val="90000"/>
              </a:lnSpc>
              <a:buNone/>
            </a:pPr>
            <a:r>
              <a:rPr lang="en-US" b="1" dirty="0">
                <a:solidFill>
                  <a:srgbClr val="002060"/>
                </a:solidFill>
                <a:hlinkClick r:id="rId2"/>
              </a:rPr>
              <a:t>andrew.laflin@claconnect.com</a:t>
            </a:r>
            <a:endParaRPr lang="en-US" b="1" dirty="0">
              <a:solidFill>
                <a:srgbClr val="002060"/>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Fraud</a:t>
            </a:r>
          </a:p>
        </p:txBody>
      </p:sp>
      <p:sp>
        <p:nvSpPr>
          <p:cNvPr id="3" name="Content Placeholder 2"/>
          <p:cNvSpPr>
            <a:spLocks noGrp="1"/>
          </p:cNvSpPr>
          <p:nvPr>
            <p:ph idx="1"/>
          </p:nvPr>
        </p:nvSpPr>
        <p:spPr/>
        <p:txBody>
          <a:bodyPr/>
          <a:lstStyle/>
          <a:p>
            <a:pPr>
              <a:lnSpc>
                <a:spcPct val="90000"/>
              </a:lnSpc>
              <a:buNone/>
            </a:pPr>
            <a:r>
              <a:rPr lang="en-US" dirty="0"/>
              <a:t>Presentation Focus: </a:t>
            </a:r>
            <a:r>
              <a:rPr lang="en-US" b="1" dirty="0"/>
              <a:t>Occupational Fraud</a:t>
            </a:r>
          </a:p>
          <a:p>
            <a:pPr>
              <a:lnSpc>
                <a:spcPct val="90000"/>
              </a:lnSpc>
              <a:buNone/>
            </a:pPr>
            <a:r>
              <a:rPr lang="en-US" dirty="0"/>
              <a:t>	</a:t>
            </a:r>
          </a:p>
          <a:p>
            <a:pPr>
              <a:lnSpc>
                <a:spcPct val="90000"/>
              </a:lnSpc>
              <a:buNone/>
            </a:pPr>
            <a:r>
              <a:rPr lang="en-US" dirty="0"/>
              <a:t>Definition: The use of one’s occupation for personal enrichment through the deliberate misuse or misapplication of the employing organization’s resources or assets.</a:t>
            </a:r>
          </a:p>
          <a:p>
            <a:pPr>
              <a:lnSpc>
                <a:spcPct val="90000"/>
              </a:lnSpc>
              <a:buNone/>
            </a:pPr>
            <a:endParaRPr lang="en-US" dirty="0"/>
          </a:p>
          <a:p>
            <a:pPr>
              <a:lnSpc>
                <a:spcPct val="90000"/>
              </a:lnSpc>
              <a:buNone/>
            </a:pPr>
            <a:r>
              <a:rPr lang="en-US" b="1" dirty="0"/>
              <a:t>Occupational Fraud is far and away the largest source of fraud loss</a:t>
            </a:r>
          </a:p>
          <a:p>
            <a:pPr>
              <a:lnSpc>
                <a:spcPct val="90000"/>
              </a:lnSpc>
              <a:buNone/>
            </a:pPr>
            <a:endParaRPr lang="en-US" dirty="0"/>
          </a:p>
          <a:p>
            <a:pPr>
              <a:lnSpc>
                <a:spcPct val="90000"/>
              </a:lnSpc>
              <a:spcBef>
                <a:spcPct val="0"/>
              </a:spcBef>
              <a:buFontTx/>
              <a:buNone/>
            </a:pPr>
            <a:r>
              <a:rPr lang="en-US" sz="1400" i="1" dirty="0"/>
              <a:t>Source – 2012 Report to the Nation on Occupational Fraud and Abuse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lnSpc>
                <a:spcPct val="90000"/>
              </a:lnSpc>
              <a:buNone/>
            </a:pPr>
            <a:r>
              <a:rPr lang="en-US" sz="2200" dirty="0"/>
              <a:t>At the end of this session, you will be able to:</a:t>
            </a:r>
          </a:p>
          <a:p>
            <a:pPr>
              <a:lnSpc>
                <a:spcPct val="90000"/>
              </a:lnSpc>
              <a:buNone/>
            </a:pPr>
            <a:endParaRPr lang="en-US" sz="2200" dirty="0"/>
          </a:p>
          <a:p>
            <a:pPr>
              <a:lnSpc>
                <a:spcPct val="90000"/>
              </a:lnSpc>
            </a:pPr>
            <a:r>
              <a:rPr lang="en-US" sz="2200" dirty="0"/>
              <a:t>Understand the latest fraud risks affecting your local government</a:t>
            </a:r>
          </a:p>
          <a:p>
            <a:pPr>
              <a:lnSpc>
                <a:spcPct val="90000"/>
              </a:lnSpc>
            </a:pPr>
            <a:r>
              <a:rPr lang="en-US" sz="2200" dirty="0"/>
              <a:t>Identify actual instances of fraud, namely theft of cash, that have recently occurred within cities, counties, and other local governments</a:t>
            </a:r>
          </a:p>
          <a:p>
            <a:pPr>
              <a:lnSpc>
                <a:spcPct val="90000"/>
              </a:lnSpc>
            </a:pPr>
            <a:r>
              <a:rPr lang="en-US" sz="2200" dirty="0"/>
              <a:t>Learn about what internal control activities could have been in place to prevent the fraud from occurring or at least detect the malfeasance earlier</a:t>
            </a:r>
          </a:p>
          <a:p>
            <a:pPr>
              <a:lnSpc>
                <a:spcPct val="90000"/>
              </a:lnSpc>
              <a:buNone/>
            </a:pPr>
            <a:endParaRPr lang="en-US" sz="2200" dirty="0"/>
          </a:p>
          <a:p>
            <a:pPr>
              <a:lnSpc>
                <a:spcPct val="90000"/>
              </a:lnSpc>
              <a:buNone/>
            </a:pPr>
            <a:r>
              <a:rPr lang="en-US" sz="2200" b="1" dirty="0">
                <a:solidFill>
                  <a:srgbClr val="FF0000"/>
                </a:solidFill>
              </a:rPr>
              <a:t>	How ‘big’ is Fraud? Typical organization loses 5% of revenues per year due to fraud. Translates to estimated $3.5 Trillion Worldwide*</a:t>
            </a:r>
            <a:endParaRPr lang="en-US" b="1" dirty="0">
              <a:solidFill>
                <a:schemeClr val="bg2"/>
              </a:solidFill>
            </a:endParaRPr>
          </a:p>
          <a:p>
            <a:pPr>
              <a:lnSpc>
                <a:spcPct val="90000"/>
              </a:lnSpc>
              <a:spcBef>
                <a:spcPct val="0"/>
              </a:spcBef>
              <a:buFontTx/>
              <a:buNone/>
            </a:pPr>
            <a:r>
              <a:rPr lang="en-US" sz="1400" i="1" dirty="0"/>
              <a:t>				* Source – 2012 Report to the Nation on Occupational Fraud and Abuse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research your organization’s likely risks given industry and size look to </a:t>
            </a:r>
            <a:r>
              <a:rPr lang="en-US" b="1" dirty="0"/>
              <a:t>The 2012 ACFE Report to the Nation</a:t>
            </a:r>
          </a:p>
          <a:p>
            <a:pPr lvl="1"/>
            <a:r>
              <a:rPr lang="en-US" dirty="0"/>
              <a:t>Best source to research organizational exposure by industry and firm size; 2012 version available online free at </a:t>
            </a:r>
            <a:r>
              <a:rPr lang="en-US" b="1" dirty="0">
                <a:hlinkClick r:id="rId2"/>
              </a:rPr>
              <a:t>http://www.acfe.com/uploadedFiles/ACFE_Website/Content/rttn/2012-report-to-nations.pdf</a:t>
            </a:r>
            <a:endParaRPr lang="en-US" b="1" dirty="0"/>
          </a:p>
          <a:p>
            <a:pPr lvl="1"/>
            <a:endParaRPr lang="en-US" sz="2000" b="1" dirty="0"/>
          </a:p>
          <a:p>
            <a:pPr lvl="1">
              <a:buNone/>
            </a:pPr>
            <a:endParaRPr lang="en-US" sz="2000" dirty="0"/>
          </a:p>
          <a:p>
            <a:endParaRPr lang="en-US" dirty="0"/>
          </a:p>
        </p:txBody>
      </p:sp>
      <p:sp>
        <p:nvSpPr>
          <p:cNvPr id="4" name="Title 3"/>
          <p:cNvSpPr>
            <a:spLocks noGrp="1"/>
          </p:cNvSpPr>
          <p:nvPr>
            <p:ph type="title"/>
          </p:nvPr>
        </p:nvSpPr>
        <p:spPr/>
        <p:txBody>
          <a:bodyPr/>
          <a:lstStyle/>
          <a:p>
            <a:r>
              <a:rPr lang="en-US" dirty="0"/>
              <a:t>Research Tools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Occupational Fraud - Definitions</a:t>
            </a:r>
          </a:p>
        </p:txBody>
      </p:sp>
      <p:sp>
        <p:nvSpPr>
          <p:cNvPr id="3" name="Content Placeholder 2"/>
          <p:cNvSpPr>
            <a:spLocks noGrp="1"/>
          </p:cNvSpPr>
          <p:nvPr>
            <p:ph idx="1"/>
          </p:nvPr>
        </p:nvSpPr>
        <p:spPr/>
        <p:txBody>
          <a:bodyPr/>
          <a:lstStyle/>
          <a:p>
            <a:r>
              <a:rPr lang="en-US" sz="2600" dirty="0"/>
              <a:t>Occupational Fraud can be broken down into three main categories:</a:t>
            </a:r>
          </a:p>
          <a:p>
            <a:pPr lvl="1"/>
            <a:r>
              <a:rPr lang="en-US" sz="2100" i="1" dirty="0"/>
              <a:t>Corruption </a:t>
            </a:r>
            <a:r>
              <a:rPr lang="en-US" sz="2100" dirty="0"/>
              <a:t>schemes, in which an employee misuses his or her influence in a business transaction in a way that violates his or her duty to the employer in order to gain a direct or indirect benefit (e.g., schemes involving bribery or conflicts of interest)</a:t>
            </a:r>
          </a:p>
          <a:p>
            <a:pPr lvl="1"/>
            <a:r>
              <a:rPr lang="en-US" sz="2100" i="1" dirty="0"/>
              <a:t>Financial statement fraud </a:t>
            </a:r>
            <a:r>
              <a:rPr lang="en-US" sz="2100" dirty="0"/>
              <a:t>schemes, in which an employee intentionally causes a misstatement or omission of material information in the organization’s financial reports (e.g., recording fictitious revenues, understating reported expenses or artificially inflating reported assets)</a:t>
            </a:r>
          </a:p>
          <a:p>
            <a:pPr lvl="1"/>
            <a:r>
              <a:rPr lang="en-US" sz="2100" i="1" dirty="0"/>
              <a:t>Asset misappropriation </a:t>
            </a:r>
            <a:r>
              <a:rPr lang="en-US" sz="2100" dirty="0"/>
              <a:t>schemes, in which an employee steals or misuses the organization’s resources (e.g., theft of company cash, false billing schemes or inflated expense reports)</a:t>
            </a:r>
          </a:p>
          <a:p>
            <a:pPr lvl="1">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Who Commits Fraud (All Industries)?</a:t>
            </a:r>
          </a:p>
        </p:txBody>
      </p:sp>
      <p:sp>
        <p:nvSpPr>
          <p:cNvPr id="8" name="Content Placeholder 7"/>
          <p:cNvSpPr>
            <a:spLocks noGrp="1"/>
          </p:cNvSpPr>
          <p:nvPr>
            <p:ph idx="1"/>
          </p:nvPr>
        </p:nvSpPr>
        <p:spPr/>
        <p:txBody>
          <a:bodyPr/>
          <a:lstStyle/>
          <a:p>
            <a:r>
              <a:rPr lang="en-US" dirty="0"/>
              <a:t>Male or female?</a:t>
            </a:r>
          </a:p>
          <a:p>
            <a:r>
              <a:rPr lang="en-US" dirty="0"/>
              <a:t>Over 40 or under 40?</a:t>
            </a:r>
          </a:p>
          <a:p>
            <a:r>
              <a:rPr lang="en-US" dirty="0"/>
              <a:t>Employees, managers, or executives?</a:t>
            </a:r>
          </a:p>
          <a:p>
            <a:r>
              <a:rPr lang="en-US" dirty="0"/>
              <a:t>What was the most common position held by the fraudster?</a:t>
            </a:r>
          </a:p>
          <a:p>
            <a:r>
              <a:rPr lang="en-US" dirty="0"/>
              <a:t>High school graduate and some college, bachelor’s degree, or post-graduate degree?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Frauds and Frequency by Industry</a:t>
            </a:r>
          </a:p>
        </p:txBody>
      </p:sp>
      <p:pic>
        <p:nvPicPr>
          <p:cNvPr id="7"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0800" y="1447800"/>
            <a:ext cx="6502400" cy="4876800"/>
          </a:xfrm>
        </p:spPr>
      </p:pic>
      <p:sp>
        <p:nvSpPr>
          <p:cNvPr id="10" name="Rectangle 35"/>
          <p:cNvSpPr>
            <a:spLocks noChangeArrowheads="1"/>
          </p:cNvSpPr>
          <p:nvPr/>
        </p:nvSpPr>
        <p:spPr bwMode="auto">
          <a:xfrm>
            <a:off x="3733800" y="6096000"/>
            <a:ext cx="4953000" cy="274638"/>
          </a:xfrm>
          <a:prstGeom prst="rect">
            <a:avLst/>
          </a:prstGeom>
          <a:noFill/>
          <a:ln w="9525">
            <a:noFill/>
            <a:miter lim="800000"/>
            <a:headEnd/>
            <a:tailEnd/>
          </a:ln>
        </p:spPr>
        <p:txBody>
          <a:bodyPr>
            <a:spAutoFit/>
          </a:bodyPr>
          <a:lstStyle/>
          <a:p>
            <a:r>
              <a:rPr lang="en-US" sz="1200" i="1" dirty="0"/>
              <a:t>Source – 2012 Report to the Nation on Occupational Fraud and Abuse</a:t>
            </a:r>
          </a:p>
        </p:txBody>
      </p:sp>
    </p:spTree>
  </p:cSld>
  <p:clrMapOvr>
    <a:masterClrMapping/>
  </p:clrMapOvr>
</p:sld>
</file>

<file path=ppt/theme/theme1.xml><?xml version="1.0" encoding="utf-8"?>
<a:theme xmlns:a="http://schemas.openxmlformats.org/drawingml/2006/main" name="CLA-PowerPoint">
  <a:themeElements>
    <a:clrScheme name="CLA">
      <a:dk1>
        <a:srgbClr val="413000"/>
      </a:dk1>
      <a:lt1>
        <a:srgbClr val="FFFFFF"/>
      </a:lt1>
      <a:dk2>
        <a:srgbClr val="003767"/>
      </a:dk2>
      <a:lt2>
        <a:srgbClr val="DAD3CC"/>
      </a:lt2>
      <a:accent1>
        <a:srgbClr val="003767"/>
      </a:accent1>
      <a:accent2>
        <a:srgbClr val="4F3353"/>
      </a:accent2>
      <a:accent3>
        <a:srgbClr val="660003"/>
      </a:accent3>
      <a:accent4>
        <a:srgbClr val="A49400"/>
      </a:accent4>
      <a:accent5>
        <a:srgbClr val="F1E3C5"/>
      </a:accent5>
      <a:accent6>
        <a:srgbClr val="D3A367"/>
      </a:accent6>
      <a:hlink>
        <a:srgbClr val="00519A"/>
      </a:hlink>
      <a:folHlink>
        <a:srgbClr val="0051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Occupational Fraud - USF Acct Circle Conference 2013</Template>
  <TotalTime>1971</TotalTime>
  <Words>3507</Words>
  <Application>Microsoft Office PowerPoint</Application>
  <PresentationFormat>On-screen Show (4:3)</PresentationFormat>
  <Paragraphs>236</Paragraphs>
  <Slides>37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Narrow</vt:lpstr>
      <vt:lpstr>Calibri</vt:lpstr>
      <vt:lpstr>ヒラギノ角ゴ Pro W3</vt:lpstr>
      <vt:lpstr>CLA-PowerPoint</vt:lpstr>
      <vt:lpstr>THE RISKS AND PERILS OF OCCUPATIONAL FRAUD FGFOA – Central Florida Chapter Presentation    </vt:lpstr>
      <vt:lpstr>CliftonLarsonAllen- Who We Are</vt:lpstr>
      <vt:lpstr>CliftonLarsonAllen- Consulting Services Package</vt:lpstr>
      <vt:lpstr>Occupational Fraud</vt:lpstr>
      <vt:lpstr>Objectives</vt:lpstr>
      <vt:lpstr>Research Tools</vt:lpstr>
      <vt:lpstr>Types of Occupational Fraud - Definitions</vt:lpstr>
      <vt:lpstr>Who Commits Fraud (All Industries)?</vt:lpstr>
      <vt:lpstr>Types of Frauds and Frequency by Industry</vt:lpstr>
      <vt:lpstr>Types of Frauds and Frequency – Local Governments</vt:lpstr>
      <vt:lpstr>Anti-Fraud Measures </vt:lpstr>
      <vt:lpstr>Factors that Contribute to/Allow Fraud</vt:lpstr>
      <vt:lpstr>Why Should We Care?</vt:lpstr>
      <vt:lpstr>“Newsworthy” Story #1</vt:lpstr>
      <vt:lpstr>“Newsworthy” Story #1</vt:lpstr>
      <vt:lpstr>Story #1 – What Did we Learn</vt:lpstr>
      <vt:lpstr>“Newsworthy” Story #2</vt:lpstr>
      <vt:lpstr>“Newsworthy” Story #2</vt:lpstr>
      <vt:lpstr>Story #2 – What Did we Learn</vt:lpstr>
      <vt:lpstr>“Newsworthy” Story #3</vt:lpstr>
      <vt:lpstr>Story #3 – What Have We Learned</vt:lpstr>
      <vt:lpstr>“Newsworthy” Story #4</vt:lpstr>
      <vt:lpstr>Story #4 – What We Learned</vt:lpstr>
      <vt:lpstr>“Newsworthy” Story #5</vt:lpstr>
      <vt:lpstr>“Newsworthy” Story #5</vt:lpstr>
      <vt:lpstr>Story #5 – What We Learned</vt:lpstr>
      <vt:lpstr>“Newsworthy” Story #6</vt:lpstr>
      <vt:lpstr>“Newsworthy” Story #6</vt:lpstr>
      <vt:lpstr>“Newsworthy” Story #6</vt:lpstr>
      <vt:lpstr>Story #6 – What We Learned</vt:lpstr>
      <vt:lpstr>“Newsworthy” Story #7</vt:lpstr>
      <vt:lpstr>“Newsworthy” Story #7</vt:lpstr>
      <vt:lpstr>Story #7 – What We Learned</vt:lpstr>
      <vt:lpstr>“Newsworthy” Story #8</vt:lpstr>
      <vt:lpstr>“Newsworthy” Story #8</vt:lpstr>
      <vt:lpstr>Story #8 – What We Learned</vt:lpstr>
      <vt:lpstr>Questions and Comments</vt:lpstr>
    </vt:vector>
  </TitlesOfParts>
  <Company>LarsonAllen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RISKS IN THE TREASURY FUNCTION  SOUTHWEST FLORIDA FGFOA  LOCAL CHAPTER MEETING</dc:title>
  <dc:creator>alaflin</dc:creator>
  <cp:lastModifiedBy>Karen Pastula</cp:lastModifiedBy>
  <cp:revision>301</cp:revision>
  <dcterms:created xsi:type="dcterms:W3CDTF">2012-03-15T18:43:18Z</dcterms:created>
  <dcterms:modified xsi:type="dcterms:W3CDTF">2017-01-11T20:12:07Z</dcterms:modified>
</cp:coreProperties>
</file>